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lsm" ContentType="application/vnd.ms-excel.sheet.macroEnabled.12"/>
  <Default Extension="wdp" ContentType="image/vnd.ms-photo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0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1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2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9" r:id="rId2"/>
    <p:sldMasterId id="2147483664" r:id="rId3"/>
    <p:sldMasterId id="2147483660" r:id="rId4"/>
    <p:sldMasterId id="2147483663" r:id="rId5"/>
    <p:sldMasterId id="2147483662" r:id="rId6"/>
    <p:sldMasterId id="2147483667" r:id="rId7"/>
    <p:sldMasterId id="2147483670" r:id="rId8"/>
    <p:sldMasterId id="2147483661" r:id="rId9"/>
    <p:sldMasterId id="2147483668" r:id="rId10"/>
    <p:sldMasterId id="2147483671" r:id="rId11"/>
    <p:sldMasterId id="2147483672" r:id="rId12"/>
    <p:sldMasterId id="2147483669" r:id="rId13"/>
  </p:sldMasterIdLst>
  <p:notesMasterIdLst>
    <p:notesMasterId r:id="rId29"/>
  </p:notesMasterIdLst>
  <p:handoutMasterIdLst>
    <p:handoutMasterId r:id="rId30"/>
  </p:handoutMasterIdLst>
  <p:sldIdLst>
    <p:sldId id="280" r:id="rId14"/>
    <p:sldId id="288" r:id="rId15"/>
    <p:sldId id="256" r:id="rId16"/>
    <p:sldId id="281" r:id="rId17"/>
    <p:sldId id="289" r:id="rId18"/>
    <p:sldId id="290" r:id="rId19"/>
    <p:sldId id="291" r:id="rId20"/>
    <p:sldId id="293" r:id="rId21"/>
    <p:sldId id="294" r:id="rId22"/>
    <p:sldId id="295" r:id="rId23"/>
    <p:sldId id="296" r:id="rId24"/>
    <p:sldId id="274" r:id="rId25"/>
    <p:sldId id="302" r:id="rId26"/>
    <p:sldId id="301" r:id="rId27"/>
    <p:sldId id="299" r:id="rId28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buClr>
        <a:srgbClr val="CECDED"/>
      </a:buClr>
      <a:buSzPct val="80000"/>
      <a:buFont typeface="Franklin Gothic Book" charset="0"/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GK  DC Intern 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74845"/>
    <a:srgbClr val="AA1F27"/>
    <a:srgbClr val="1A81AB"/>
    <a:srgbClr val="000100"/>
    <a:srgbClr val="E89223"/>
    <a:srgbClr val="7DB030"/>
    <a:srgbClr val="000000"/>
    <a:srgbClr val="62429C"/>
    <a:srgbClr val="195FAE"/>
    <a:srgbClr val="0D5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horzBarState="maximized">
    <p:restoredLeft sz="15620"/>
    <p:restoredTop sz="99228" autoAdjust="0"/>
  </p:normalViewPr>
  <p:slideViewPr>
    <p:cSldViewPr snapToGrid="0">
      <p:cViewPr>
        <p:scale>
          <a:sx n="110" d="100"/>
          <a:sy n="110" d="100"/>
        </p:scale>
        <p:origin x="-968" y="208"/>
      </p:cViewPr>
      <p:guideLst>
        <p:guide orient="horz" pos="4128"/>
        <p:guide orient="horz" pos="1776"/>
        <p:guide orient="horz" pos="3081"/>
        <p:guide orient="horz" pos="3841"/>
        <p:guide orient="horz" pos="1008"/>
        <p:guide orient="horz" pos="2448"/>
        <p:guide orient="horz" pos="1344"/>
        <p:guide pos="2448"/>
        <p:guide pos="288"/>
        <p:guide pos="5136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696" y="-72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commentAuthors" Target="commentAuthors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Documents%20and%20Settings\keith.gates\Desktop\Copy%20of%20Nat%20SGR%20ass%20-%20Preliminary%20Needs.xlsx" TargetMode="External"/><Relationship Id="rId3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47851002865"/>
          <c:y val="0.0863636363636363"/>
          <c:w val="0.868194842406877"/>
          <c:h val="0.540909090909091"/>
        </c:manualLayout>
      </c:layout>
      <c:barChart>
        <c:barDir val="col"/>
        <c:grouping val="clustered"/>
        <c:varyColors val="1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1A81AB"/>
            </a:solidFill>
            <a:ln w="16637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AA1F27"/>
              </a:solidFill>
              <a:ln w="16637">
                <a:solidFill>
                  <a:srgbClr val="000000"/>
                </a:solidFill>
                <a:prstDash val="solid"/>
              </a:ln>
            </c:spPr>
          </c:dPt>
          <c:dPt>
            <c:idx val="9"/>
            <c:invertIfNegative val="0"/>
            <c:bubble3D val="0"/>
          </c:dPt>
          <c:dLbls>
            <c:spPr>
              <a:noFill/>
              <a:ln w="33275">
                <a:noFill/>
              </a:ln>
            </c:spPr>
            <c:txPr>
              <a:bodyPr/>
              <a:lstStyle/>
              <a:p>
                <a:pPr>
                  <a:defRPr sz="1572" b="1" i="0" u="none" strike="noStrike" baseline="0">
                    <a:solidFill>
                      <a:srgbClr val="FFFFFF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Houston</c:v>
                </c:pt>
                <c:pt idx="1">
                  <c:v>Dallas</c:v>
                </c:pt>
                <c:pt idx="2">
                  <c:v>Atlanta</c:v>
                </c:pt>
                <c:pt idx="3">
                  <c:v>Los Angeles</c:v>
                </c:pt>
                <c:pt idx="4">
                  <c:v>Miami</c:v>
                </c:pt>
                <c:pt idx="5">
                  <c:v>Philadelphia</c:v>
                </c:pt>
                <c:pt idx="6">
                  <c:v>New York </c:v>
                </c:pt>
                <c:pt idx="7">
                  <c:v>Washington DC</c:v>
                </c:pt>
                <c:pt idx="8">
                  <c:v>Chicago</c:v>
                </c:pt>
                <c:pt idx="9">
                  <c:v>Boston</c:v>
                </c:pt>
              </c:strCache>
            </c:strRef>
          </c:cat>
          <c:val>
            <c:numRef>
              <c:f>Sheet1!$B$2:$K$2</c:f>
              <c:numCache>
                <c:formatCode>0%</c:formatCode>
                <c:ptCount val="10"/>
                <c:pt idx="0">
                  <c:v>0.03</c:v>
                </c:pt>
                <c:pt idx="1">
                  <c:v>0.05</c:v>
                </c:pt>
                <c:pt idx="2">
                  <c:v>0.07</c:v>
                </c:pt>
                <c:pt idx="3">
                  <c:v>0.14</c:v>
                </c:pt>
                <c:pt idx="4">
                  <c:v>0.18</c:v>
                </c:pt>
                <c:pt idx="5">
                  <c:v>0.19</c:v>
                </c:pt>
                <c:pt idx="6">
                  <c:v>0.22</c:v>
                </c:pt>
                <c:pt idx="7">
                  <c:v>0.25</c:v>
                </c:pt>
                <c:pt idx="8">
                  <c:v>0.27</c:v>
                </c:pt>
                <c:pt idx="9">
                  <c:v>0.29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863321464"/>
        <c:axId val="1863324792"/>
      </c:barChart>
      <c:catAx>
        <c:axId val="18633214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4159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57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63324792"/>
        <c:crossesAt val="0.0"/>
        <c:auto val="0"/>
        <c:lblAlgn val="ctr"/>
        <c:lblOffset val="100"/>
        <c:tickLblSkip val="1"/>
        <c:tickMarkSkip val="1"/>
        <c:noMultiLvlLbl val="0"/>
      </c:catAx>
      <c:valAx>
        <c:axId val="1863324792"/>
        <c:scaling>
          <c:orientation val="minMax"/>
          <c:max val="0.35"/>
          <c:min val="0.0"/>
        </c:scaling>
        <c:delete val="0"/>
        <c:axPos val="l"/>
        <c:numFmt formatCode="0%" sourceLinked="1"/>
        <c:majorTickMark val="cross"/>
        <c:minorTickMark val="none"/>
        <c:tickLblPos val="nextTo"/>
        <c:spPr>
          <a:ln w="415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7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63321464"/>
        <c:crosses val="autoZero"/>
        <c:crossBetween val="between"/>
        <c:majorUnit val="0.1"/>
      </c:valAx>
      <c:spPr>
        <a:noFill/>
        <a:ln w="332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1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14544105899806"/>
          <c:y val="0.0967741935483871"/>
          <c:w val="0.684165003399645"/>
          <c:h val="0.81702967572601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Sheet2!$B$2</c:f>
              <c:strCache>
                <c:ptCount val="1"/>
                <c:pt idx="0">
                  <c:v>Needs</c:v>
                </c:pt>
              </c:strCache>
            </c:strRef>
          </c:tx>
          <c:spPr>
            <a:solidFill>
              <a:srgbClr val="1A81AB"/>
            </a:solidFill>
            <a:ln w="10171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Sheet2!$A$3:$A$12</c:f>
              <c:numCache>
                <c:formatCode>General</c:formatCode>
                <c:ptCount val="10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  <c:pt idx="8">
                  <c:v>2018.0</c:v>
                </c:pt>
                <c:pt idx="9">
                  <c:v>2019.0</c:v>
                </c:pt>
              </c:numCache>
            </c:numRef>
          </c:cat>
          <c:val>
            <c:numRef>
              <c:f>Sheet2!$B$3:$B$12</c:f>
              <c:numCache>
                <c:formatCode>"$"#,##0_);[Red]\("$"#,##0\)</c:formatCode>
                <c:ptCount val="10"/>
                <c:pt idx="0">
                  <c:v>3.09107707900365E6</c:v>
                </c:pt>
                <c:pt idx="1">
                  <c:v>2.814192736992E6</c:v>
                </c:pt>
                <c:pt idx="2">
                  <c:v>2.75186936808E6</c:v>
                </c:pt>
                <c:pt idx="3">
                  <c:v>3.162018472851E6</c:v>
                </c:pt>
                <c:pt idx="4">
                  <c:v>2.82863883498E6</c:v>
                </c:pt>
                <c:pt idx="5">
                  <c:v>2.78815734729E6</c:v>
                </c:pt>
                <c:pt idx="6">
                  <c:v>3.364775414115E6</c:v>
                </c:pt>
                <c:pt idx="7">
                  <c:v>3.380109155676E6</c:v>
                </c:pt>
                <c:pt idx="8">
                  <c:v>3.48150253899E6</c:v>
                </c:pt>
                <c:pt idx="9">
                  <c:v>3.615860760129E6</c:v>
                </c:pt>
              </c:numCache>
            </c:numRef>
          </c:val>
        </c:ser>
        <c:ser>
          <c:idx val="0"/>
          <c:order val="1"/>
          <c:tx>
            <c:strRef>
              <c:f>Sheet2!$C$2</c:f>
              <c:strCache>
                <c:ptCount val="1"/>
                <c:pt idx="0">
                  <c:v>Funds</c:v>
                </c:pt>
              </c:strCache>
            </c:strRef>
          </c:tx>
          <c:spPr>
            <a:solidFill>
              <a:srgbClr val="7DB030"/>
            </a:solidFill>
            <a:ln w="10171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Sheet2!$A$3:$A$12</c:f>
              <c:numCache>
                <c:formatCode>General</c:formatCode>
                <c:ptCount val="10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  <c:pt idx="8">
                  <c:v>2018.0</c:v>
                </c:pt>
                <c:pt idx="9">
                  <c:v>2019.0</c:v>
                </c:pt>
              </c:numCache>
            </c:numRef>
          </c:cat>
          <c:val>
            <c:numRef>
              <c:f>Sheet2!$C$3:$C$12</c:f>
              <c:numCache>
                <c:formatCode>"$"#,##0_);[Red]\("$"#,##0\)</c:formatCode>
                <c:ptCount val="10"/>
                <c:pt idx="0">
                  <c:v>1.4407E6</c:v>
                </c:pt>
                <c:pt idx="1">
                  <c:v>904500.0</c:v>
                </c:pt>
                <c:pt idx="2">
                  <c:v>887500.0</c:v>
                </c:pt>
                <c:pt idx="3">
                  <c:v>967000.0</c:v>
                </c:pt>
                <c:pt idx="4">
                  <c:v>984500.0</c:v>
                </c:pt>
                <c:pt idx="5">
                  <c:v>463800.0</c:v>
                </c:pt>
                <c:pt idx="6">
                  <c:v>492700.0</c:v>
                </c:pt>
                <c:pt idx="7">
                  <c:v>514300.0</c:v>
                </c:pt>
                <c:pt idx="8">
                  <c:v>536700.0</c:v>
                </c:pt>
                <c:pt idx="9">
                  <c:v>560000.0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3921816"/>
        <c:axId val="1863926968"/>
      </c:barChart>
      <c:lineChart>
        <c:grouping val="standard"/>
        <c:varyColors val="0"/>
        <c:ser>
          <c:idx val="2"/>
          <c:order val="2"/>
          <c:tx>
            <c:strRef>
              <c:f>Sheet2!$D$2</c:f>
              <c:strCache>
                <c:ptCount val="1"/>
                <c:pt idx="0">
                  <c:v>Replacement</c:v>
                </c:pt>
              </c:strCache>
            </c:strRef>
          </c:tx>
          <c:spPr>
            <a:ln w="10171">
              <a:solidFill>
                <a:srgbClr val="FF66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Sheet2!$A$3:$A$12</c:f>
              <c:numCache>
                <c:formatCode>General</c:formatCode>
                <c:ptCount val="10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  <c:pt idx="8">
                  <c:v>2018.0</c:v>
                </c:pt>
                <c:pt idx="9">
                  <c:v>2019.0</c:v>
                </c:pt>
              </c:numCache>
            </c:numRef>
          </c:cat>
          <c:val>
            <c:numRef>
              <c:f>Sheet2!$D$3:$D$12</c:f>
              <c:numCache>
                <c:formatCode>"$"#,##0_);[Red]\("$"#,##0\)</c:formatCode>
                <c:ptCount val="10"/>
                <c:pt idx="0">
                  <c:v>1.4574E6</c:v>
                </c:pt>
                <c:pt idx="1">
                  <c:v>1.523E6</c:v>
                </c:pt>
                <c:pt idx="2">
                  <c:v>1.5915E6</c:v>
                </c:pt>
                <c:pt idx="3">
                  <c:v>1.6631E6</c:v>
                </c:pt>
                <c:pt idx="4">
                  <c:v>1.7379E6</c:v>
                </c:pt>
                <c:pt idx="5">
                  <c:v>1.8162E6</c:v>
                </c:pt>
                <c:pt idx="6">
                  <c:v>1.8979E6</c:v>
                </c:pt>
                <c:pt idx="7">
                  <c:v>1.9833E6</c:v>
                </c:pt>
                <c:pt idx="8">
                  <c:v>2.0725E6</c:v>
                </c:pt>
                <c:pt idx="9">
                  <c:v>2.1658E6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3930456"/>
        <c:axId val="1863933448"/>
      </c:lineChart>
      <c:catAx>
        <c:axId val="186392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543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639269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863926968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none"/>
        <c:minorTickMark val="none"/>
        <c:tickLblPos val="nextTo"/>
        <c:spPr>
          <a:ln w="254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63921816"/>
        <c:crosses val="autoZero"/>
        <c:crossBetween val="between"/>
      </c:valAx>
      <c:catAx>
        <c:axId val="1863930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63933448"/>
        <c:crosses val="autoZero"/>
        <c:auto val="0"/>
        <c:lblAlgn val="ctr"/>
        <c:lblOffset val="100"/>
        <c:noMultiLvlLbl val="0"/>
      </c:catAx>
      <c:valAx>
        <c:axId val="1863933448"/>
        <c:scaling>
          <c:orientation val="minMax"/>
        </c:scaling>
        <c:delete val="1"/>
        <c:axPos val="l"/>
        <c:numFmt formatCode="&quot;$&quot;#,##0_);[Red]\(&quot;$&quot;#,##0\)" sourceLinked="1"/>
        <c:majorTickMark val="out"/>
        <c:minorTickMark val="none"/>
        <c:tickLblPos val="nextTo"/>
        <c:crossAx val="1863930456"/>
        <c:crosses val="autoZero"/>
        <c:crossBetween val="between"/>
      </c:valAx>
      <c:spPr>
        <a:solidFill>
          <a:srgbClr val="C0C0C0"/>
        </a:solidFill>
        <a:ln w="10171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252670366065"/>
          <c:y val="0.0908028532723732"/>
          <c:w val="0.226024060711074"/>
          <c:h val="0.823770637541275"/>
        </c:manualLayout>
      </c:layout>
      <c:overlay val="0"/>
      <c:spPr>
        <a:solidFill>
          <a:srgbClr val="FFFFFF"/>
        </a:solidFill>
        <a:ln w="2543">
          <a:noFill/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3">
      <a:noFill/>
      <a:prstDash val="solid"/>
    </a:ln>
  </c:spPr>
  <c:txPr>
    <a:bodyPr/>
    <a:lstStyle/>
    <a:p>
      <a:pPr>
        <a:defRPr sz="80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691399338971517"/>
          <c:y val="0.0880930797769782"/>
          <c:w val="0.919680421891708"/>
          <c:h val="0.7891811756429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NeedsByMode!$B$33</c:f>
              <c:strCache>
                <c:ptCount val="1"/>
                <c:pt idx="0">
                  <c:v>Rail</c:v>
                </c:pt>
              </c:strCache>
            </c:strRef>
          </c:tx>
          <c:spPr>
            <a:solidFill>
              <a:srgbClr val="AA1F27"/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NeedsByMode!$C$32:$W$32</c:f>
              <c:strCache>
                <c:ptCount val="21"/>
                <c:pt idx="0">
                  <c:v>SGR Backlog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  <c:pt idx="17">
                  <c:v>2026</c:v>
                </c:pt>
                <c:pt idx="18">
                  <c:v>2027</c:v>
                </c:pt>
                <c:pt idx="19">
                  <c:v>2028</c:v>
                </c:pt>
                <c:pt idx="20">
                  <c:v>2029</c:v>
                </c:pt>
              </c:strCache>
            </c:strRef>
          </c:cat>
          <c:val>
            <c:numRef>
              <c:f>NeedsByMode!$C$33:$W$33</c:f>
              <c:numCache>
                <c:formatCode>"$"#,##0.00_);\("$"#,##0.00\)</c:formatCode>
                <c:ptCount val="21"/>
                <c:pt idx="0">
                  <c:v>5.89222378702057E10</c:v>
                </c:pt>
                <c:pt idx="1">
                  <c:v>4.4453023445256E9</c:v>
                </c:pt>
                <c:pt idx="2">
                  <c:v>6.6767876341914E9</c:v>
                </c:pt>
                <c:pt idx="3">
                  <c:v>5.89002050172448E9</c:v>
                </c:pt>
                <c:pt idx="4">
                  <c:v>7.8656704436402E9</c:v>
                </c:pt>
                <c:pt idx="5">
                  <c:v>6.50343206674418E9</c:v>
                </c:pt>
                <c:pt idx="6">
                  <c:v>8.6581490291948E9</c:v>
                </c:pt>
                <c:pt idx="7">
                  <c:v>6.6399133095903E9</c:v>
                </c:pt>
                <c:pt idx="8">
                  <c:v>5.3631759235507E9</c:v>
                </c:pt>
                <c:pt idx="9">
                  <c:v>1.1785275214479E10</c:v>
                </c:pt>
                <c:pt idx="10">
                  <c:v>7.3452797460586E9</c:v>
                </c:pt>
                <c:pt idx="11">
                  <c:v>7.662281489395E9</c:v>
                </c:pt>
                <c:pt idx="12">
                  <c:v>7.60218650897399E9</c:v>
                </c:pt>
                <c:pt idx="13">
                  <c:v>6.0796040455802E9</c:v>
                </c:pt>
                <c:pt idx="14">
                  <c:v>8.3312729904989E9</c:v>
                </c:pt>
                <c:pt idx="15">
                  <c:v>8.42319899054489E9</c:v>
                </c:pt>
                <c:pt idx="16">
                  <c:v>9.9894401957701E9</c:v>
                </c:pt>
                <c:pt idx="17">
                  <c:v>6.8574973031162E9</c:v>
                </c:pt>
                <c:pt idx="18">
                  <c:v>1.08419015795087E10</c:v>
                </c:pt>
                <c:pt idx="19">
                  <c:v>1.46673105361826E10</c:v>
                </c:pt>
                <c:pt idx="20">
                  <c:v>1.2461755986533E10</c:v>
                </c:pt>
              </c:numCache>
            </c:numRef>
          </c:val>
        </c:ser>
        <c:ser>
          <c:idx val="1"/>
          <c:order val="1"/>
          <c:tx>
            <c:strRef>
              <c:f>NeedsByMode!$B$34</c:f>
              <c:strCache>
                <c:ptCount val="1"/>
                <c:pt idx="0">
                  <c:v>Bus</c:v>
                </c:pt>
              </c:strCache>
            </c:strRef>
          </c:tx>
          <c:spPr>
            <a:solidFill>
              <a:srgbClr val="E89223"/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NeedsByMode!$C$32:$W$32</c:f>
              <c:strCache>
                <c:ptCount val="21"/>
                <c:pt idx="0">
                  <c:v>SGR Backlog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  <c:pt idx="17">
                  <c:v>2026</c:v>
                </c:pt>
                <c:pt idx="18">
                  <c:v>2027</c:v>
                </c:pt>
                <c:pt idx="19">
                  <c:v>2028</c:v>
                </c:pt>
                <c:pt idx="20">
                  <c:v>2029</c:v>
                </c:pt>
              </c:strCache>
            </c:strRef>
          </c:cat>
          <c:val>
            <c:numRef>
              <c:f>NeedsByMode!$C$34:$W$34</c:f>
              <c:numCache>
                <c:formatCode>"$"#,##0.00;\("$"#,##0.00\)</c:formatCode>
                <c:ptCount val="21"/>
                <c:pt idx="0">
                  <c:v>1.35333555650724E10</c:v>
                </c:pt>
                <c:pt idx="1">
                  <c:v>3.14801740295541E9</c:v>
                </c:pt>
                <c:pt idx="2">
                  <c:v>3.5817820611868E9</c:v>
                </c:pt>
                <c:pt idx="3">
                  <c:v>3.8414572895497E9</c:v>
                </c:pt>
                <c:pt idx="4">
                  <c:v>4.7932521006452E9</c:v>
                </c:pt>
                <c:pt idx="5">
                  <c:v>4.6471962481548E9</c:v>
                </c:pt>
                <c:pt idx="6">
                  <c:v>4.4232815179526E9</c:v>
                </c:pt>
                <c:pt idx="7">
                  <c:v>4.81103081054647E9</c:v>
                </c:pt>
                <c:pt idx="8">
                  <c:v>4.4153688335106E9</c:v>
                </c:pt>
                <c:pt idx="9">
                  <c:v>5.5875474127031E9</c:v>
                </c:pt>
                <c:pt idx="10">
                  <c:v>5.6155215278148E9</c:v>
                </c:pt>
                <c:pt idx="11">
                  <c:v>3.6737917290893E9</c:v>
                </c:pt>
                <c:pt idx="12">
                  <c:v>4.5803260154662E9</c:v>
                </c:pt>
                <c:pt idx="13">
                  <c:v>3.62340563187431E9</c:v>
                </c:pt>
                <c:pt idx="14">
                  <c:v>4.64318445339459E9</c:v>
                </c:pt>
                <c:pt idx="15">
                  <c:v>5.5343650957872E9</c:v>
                </c:pt>
                <c:pt idx="16">
                  <c:v>4.19838430985E9</c:v>
                </c:pt>
                <c:pt idx="17">
                  <c:v>3.0983325633611E9</c:v>
                </c:pt>
                <c:pt idx="18">
                  <c:v>3.6652719081798E9</c:v>
                </c:pt>
                <c:pt idx="19">
                  <c:v>8.03490816547407E9</c:v>
                </c:pt>
                <c:pt idx="20">
                  <c:v>4.6687691660442E9</c:v>
                </c:pt>
              </c:numCache>
            </c:numRef>
          </c:val>
        </c:ser>
        <c:ser>
          <c:idx val="2"/>
          <c:order val="2"/>
          <c:tx>
            <c:strRef>
              <c:f>NeedsByMode!$B$35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1A81AB"/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NeedsByMode!$C$32:$W$32</c:f>
              <c:strCache>
                <c:ptCount val="21"/>
                <c:pt idx="0">
                  <c:v>SGR Backlog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  <c:pt idx="17">
                  <c:v>2026</c:v>
                </c:pt>
                <c:pt idx="18">
                  <c:v>2027</c:v>
                </c:pt>
                <c:pt idx="19">
                  <c:v>2028</c:v>
                </c:pt>
                <c:pt idx="20">
                  <c:v>2029</c:v>
                </c:pt>
              </c:strCache>
            </c:strRef>
          </c:cat>
          <c:val>
            <c:numRef>
              <c:f>NeedsByMode!$C$35:$W$35</c:f>
              <c:numCache>
                <c:formatCode>"$"#,##0.00;\("$"#,##0.00\)</c:formatCode>
                <c:ptCount val="21"/>
                <c:pt idx="0">
                  <c:v>5.22393657571689E9</c:v>
                </c:pt>
                <c:pt idx="1">
                  <c:v>1.5255315634262E9</c:v>
                </c:pt>
                <c:pt idx="2">
                  <c:v>1.6011725948744E9</c:v>
                </c:pt>
                <c:pt idx="3">
                  <c:v>1.3741483524399E9</c:v>
                </c:pt>
                <c:pt idx="4">
                  <c:v>1.6028560826039E9</c:v>
                </c:pt>
                <c:pt idx="5">
                  <c:v>2.4680366761309E9</c:v>
                </c:pt>
                <c:pt idx="6">
                  <c:v>1.1482355824246E9</c:v>
                </c:pt>
                <c:pt idx="7">
                  <c:v>1.2947699318255E9</c:v>
                </c:pt>
                <c:pt idx="8">
                  <c:v>1.8953038295962E9</c:v>
                </c:pt>
                <c:pt idx="9">
                  <c:v>1.3659334856621E9</c:v>
                </c:pt>
                <c:pt idx="10">
                  <c:v>2.1746652093716E9</c:v>
                </c:pt>
                <c:pt idx="11">
                  <c:v>1.5452238506451E9</c:v>
                </c:pt>
                <c:pt idx="12">
                  <c:v>1.4964160387824E9</c:v>
                </c:pt>
                <c:pt idx="13">
                  <c:v>1.9390234340637E9</c:v>
                </c:pt>
                <c:pt idx="14">
                  <c:v>1.3227680524932E9</c:v>
                </c:pt>
                <c:pt idx="15">
                  <c:v>1.5321570200428E9</c:v>
                </c:pt>
                <c:pt idx="16">
                  <c:v>1.8553880997338E9</c:v>
                </c:pt>
                <c:pt idx="17">
                  <c:v>1.3824003959329E9</c:v>
                </c:pt>
                <c:pt idx="18">
                  <c:v>1.4829452806251E9</c:v>
                </c:pt>
                <c:pt idx="19">
                  <c:v>1.7177148608541E9</c:v>
                </c:pt>
                <c:pt idx="20">
                  <c:v>2.2031591723061E9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82921960"/>
        <c:axId val="1782925048"/>
      </c:barChart>
      <c:catAx>
        <c:axId val="1782921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50" b="1"/>
            </a:pPr>
            <a:endParaRPr lang="en-US"/>
          </a:p>
        </c:txPr>
        <c:crossAx val="1782925048"/>
        <c:crosses val="autoZero"/>
        <c:auto val="1"/>
        <c:lblAlgn val="ctr"/>
        <c:lblOffset val="100"/>
        <c:noMultiLvlLbl val="0"/>
      </c:catAx>
      <c:valAx>
        <c:axId val="1782925048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782921960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0.00137613006707495"/>
                <c:y val="0.378767126465683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sz="1400"/>
                    <a:t>$Billions</a:t>
                  </a:r>
                </a:p>
              </c:rich>
            </c:tx>
          </c:dispUnitsLbl>
        </c:dispUnits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341620491882959"/>
          <c:y val="0.095475813655569"/>
          <c:w val="0.340276441139302"/>
          <c:h val="0.079648684710856"/>
        </c:manualLayout>
      </c:layout>
      <c:overlay val="0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1200" b="1">
              <a:solidFill>
                <a:schemeClr val="accent1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7-26T16:53:10.766" idx="1">
    <p:pos x="2272" y="3088"/>
    <p:text>"B"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0.0087</cdr:x>
      <cdr:y>0</cdr:y>
    </cdr:from>
    <cdr:to>
      <cdr:x>0.232</cdr:x>
      <cdr:y>0.196</cdr:y>
    </cdr:to>
    <cdr:sp macro="" textlink="">
      <cdr:nvSpPr>
        <cdr:cNvPr id="1126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200" y="0"/>
          <a:ext cx="1956816" cy="9259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da-DK" sz="800" b="0" i="0" u="none" strike="noStrike" baseline="0" dirty="0">
              <a:solidFill>
                <a:srgbClr val="000000"/>
              </a:solidFill>
              <a:latin typeface="Arial"/>
              <a:ea typeface="Arial"/>
              <a:cs typeface="Arial"/>
            </a:rPr>
            <a:t>(In 000's)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0.10458</cdr:x>
      <cdr:y>0.19509</cdr:y>
    </cdr:from>
    <cdr:to>
      <cdr:x>0.26119</cdr:x>
      <cdr:y>0.36827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0690" y="882991"/>
          <a:ext cx="1288832" cy="7837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rgbClr val="C00000"/>
              </a:solidFill>
            </a:rPr>
            <a:t>SGR Backlog $77.7B</a:t>
          </a:r>
        </a:p>
      </cdr:txBody>
    </cdr:sp>
  </cdr:relSizeAnchor>
  <cdr:relSizeAnchor xmlns:cdr="http://schemas.openxmlformats.org/drawingml/2006/chartDrawing">
    <cdr:from>
      <cdr:x>0.30597</cdr:x>
      <cdr:y>0.43415</cdr:y>
    </cdr:from>
    <cdr:to>
      <cdr:x>0.80182</cdr:x>
      <cdr:y>0.55501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518012" y="1964929"/>
          <a:ext cx="4080681" cy="54700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2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solidFill>
                <a:schemeClr val="tx2"/>
              </a:solidFill>
            </a:rPr>
            <a:t>Avg. </a:t>
          </a:r>
          <a:r>
            <a:rPr lang="en-US" sz="1600" b="1" dirty="0">
              <a:solidFill>
                <a:schemeClr val="tx2"/>
              </a:solidFill>
            </a:rPr>
            <a:t>Annual</a:t>
          </a:r>
          <a:r>
            <a:rPr lang="en-US" sz="1600" b="1" baseline="0" dirty="0">
              <a:solidFill>
                <a:schemeClr val="tx2"/>
              </a:solidFill>
            </a:rPr>
            <a:t> Investment to Maintain SGR </a:t>
          </a:r>
          <a:r>
            <a:rPr lang="en-US" sz="1600" b="1" baseline="0" dirty="0" smtClean="0">
              <a:solidFill>
                <a:schemeClr val="tx2"/>
              </a:solidFill>
            </a:rPr>
            <a:t>After Backlog is Eliminated</a:t>
          </a:r>
          <a:r>
            <a:rPr lang="en-US" sz="1600" b="1" dirty="0" smtClean="0">
              <a:solidFill>
                <a:schemeClr val="tx2"/>
              </a:solidFill>
            </a:rPr>
            <a:t> is</a:t>
          </a:r>
          <a:r>
            <a:rPr lang="en-US" sz="1600" b="1" baseline="0" dirty="0" smtClean="0">
              <a:solidFill>
                <a:schemeClr val="tx2"/>
              </a:solidFill>
            </a:rPr>
            <a:t> $14.4B</a:t>
          </a:r>
          <a:endParaRPr lang="en-US" sz="16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0.12274</cdr:x>
      <cdr:y>0.56769</cdr:y>
    </cdr:from>
    <cdr:to>
      <cdr:x>0.97018</cdr:x>
      <cdr:y>0.67664</cdr:y>
    </cdr:to>
    <cdr:sp macro="" textlink="">
      <cdr:nvSpPr>
        <cdr:cNvPr id="3" name="Right Brace 2"/>
        <cdr:cNvSpPr/>
      </cdr:nvSpPr>
      <cdr:spPr>
        <a:xfrm xmlns:a="http://schemas.openxmlformats.org/drawingml/2006/main" rot="16200000">
          <a:off x="4250570" y="-671155"/>
          <a:ext cx="493108" cy="6974062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0.24074</cdr:x>
      <cdr:y>0</cdr:y>
    </cdr:from>
    <cdr:to>
      <cdr:x>0.72222</cdr:x>
      <cdr:y>0.09085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81200" y="0"/>
          <a:ext cx="3962400" cy="411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0.27006</cdr:x>
      <cdr:y>0</cdr:y>
    </cdr:from>
    <cdr:to>
      <cdr:x>0.75155</cdr:x>
      <cdr:y>0.07401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22500" y="0"/>
          <a:ext cx="3962470" cy="334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/>
            <a:t>National Transit Capital Needs Forecast</a:t>
          </a:r>
          <a:endParaRPr 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80125" y="0"/>
            <a:ext cx="9429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22" tIns="0" rIns="19122" bIns="0" numCol="1" anchor="t" anchorCtr="0" compatLnSpc="1">
            <a:prstTxWarp prst="textNoShape">
              <a:avLst/>
            </a:prstTxWarp>
          </a:bodyPr>
          <a:lstStyle>
            <a:lvl1pPr defTabSz="9509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B761AE6C-8CDA-E445-A577-199656EFE125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8163" y="0"/>
            <a:ext cx="441642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22" tIns="0" rIns="19122" bIns="0" numCol="1" anchor="t" anchorCtr="0" compatLnSpc="1">
            <a:prstTxWarp prst="textNoShape">
              <a:avLst/>
            </a:prstTxWarp>
          </a:bodyPr>
          <a:lstStyle>
            <a:lvl1pPr defTabSz="95233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10275" y="8843963"/>
            <a:ext cx="101282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122" tIns="0" rIns="19122" bIns="0" numCol="1" anchor="b" anchorCtr="0" compatLnSpc="1">
            <a:prstTxWarp prst="textNoShape">
              <a:avLst/>
            </a:prstTxWarp>
          </a:bodyPr>
          <a:lstStyle>
            <a:lvl1pPr algn="r" defTabSz="9509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9F16F7C0-4425-7A4F-A118-199C17C27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08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979863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3562" tIns="183562" rIns="183562" bIns="183562" numCol="1" anchor="t" anchorCtr="0" compatLnSpc="1">
            <a:prstTxWarp prst="textNoShape">
              <a:avLst/>
            </a:prstTxWarp>
          </a:bodyPr>
          <a:lstStyle>
            <a:lvl1pPr defTabSz="95233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2008-2012 RTA Capital Marks and Program Amendment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-1588"/>
            <a:ext cx="3043237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3562" tIns="183562" rIns="183562" bIns="183562" numCol="1" anchor="t" anchorCtr="0" compatLnSpc="1">
            <a:prstTxWarp prst="textNoShape">
              <a:avLst/>
            </a:prstTxWarp>
          </a:bodyPr>
          <a:lstStyle>
            <a:lvl1pPr algn="r" defTabSz="9509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2815EB5-F73F-8545-8F83-74347651094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3562" tIns="183562" rIns="183562" bIns="183562" numCol="1" anchor="b" anchorCtr="0" compatLnSpc="1">
            <a:prstTxWarp prst="textNoShape">
              <a:avLst/>
            </a:prstTxWarp>
          </a:bodyPr>
          <a:lstStyle>
            <a:lvl1pPr defTabSz="95233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3562" tIns="183562" rIns="183562" bIns="183562" numCol="1" anchor="b" anchorCtr="0" compatLnSpc="1">
            <a:prstTxWarp prst="textNoShape">
              <a:avLst/>
            </a:prstTxWarp>
          </a:bodyPr>
          <a:lstStyle>
            <a:lvl1pPr algn="r" defTabSz="9509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AD81F4C5-BFF6-734C-86B4-1FC85622F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691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6988" y="669925"/>
            <a:ext cx="4429125" cy="332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5641550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Oversight Procedure (OP) 33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Estimate Review Process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Grantee Submittals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SCC workbook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Types of Cost Estimates 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Basis of Estimate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Design Documentation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Case Study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Review and Analysis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Estimate Classification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Mechanical Correctness 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Estimate Characterization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Sampling Plan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ヒラギノ角ゴ Pro W3" charset="0"/>
                <a:cs typeface="ヒラギノ角ゴ Pro W3" charset="0"/>
              </a:rPr>
              <a:t>Discussion (Q&amp;A) 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8963" name="Slide Number Placeholder 3"/>
          <p:cNvSpPr txBox="1">
            <a:spLocks noGrp="1"/>
          </p:cNvSpPr>
          <p:nvPr/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7" tIns="46659" rIns="93317" bIns="46659" anchor="b"/>
          <a:lstStyle>
            <a:lvl1pPr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465138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4651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4651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4651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46513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algn="r" eaLnBrk="1" hangingPunct="1"/>
            <a:fld id="{1F90C4BA-5B5D-7F4D-863B-1DF81FA7A17A}" type="slidenum">
              <a:rPr lang="en-US" sz="1200">
                <a:latin typeface="Calibri" charset="0"/>
                <a:ea typeface="ヒラギノ角ゴ Pro W3" charset="0"/>
                <a:cs typeface="ヒラギノ角ゴ Pro W3" charset="0"/>
              </a:rPr>
              <a:pPr algn="r" eaLnBrk="1" hangingPunct="1"/>
              <a:t>1</a:t>
            </a:fld>
            <a:endParaRPr lang="en-US" sz="1200"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10</a:t>
            </a:fld>
            <a:endParaRPr lang="en-US" sz="100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11</a:t>
            </a:fld>
            <a:endParaRPr lang="en-US" sz="100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15</a:t>
            </a:fld>
            <a:endParaRPr lang="en-US" sz="100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3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3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A4DCAEB9-814A-014C-ABEB-3CC2C2E082B5}" type="slidenum">
              <a:rPr lang="en-US" sz="1000">
                <a:latin typeface="Times New Roman" charset="0"/>
              </a:rPr>
              <a:pPr/>
              <a:t>2</a:t>
            </a:fld>
            <a:endParaRPr lang="en-US" sz="1000">
              <a:latin typeface="Times New Roman" charset="0"/>
            </a:endParaRPr>
          </a:p>
        </p:txBody>
      </p:sp>
      <p:sp>
        <p:nvSpPr>
          <p:cNvPr id="173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3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3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A4DCAEB9-814A-014C-ABEB-3CC2C2E082B5}" type="slidenum">
              <a:rPr lang="en-US" sz="1000">
                <a:latin typeface="Times New Roman" charset="0"/>
              </a:rPr>
              <a:pPr/>
              <a:t>3</a:t>
            </a:fld>
            <a:endParaRPr lang="en-US" sz="1000">
              <a:latin typeface="Times New Roman" charset="0"/>
            </a:endParaRPr>
          </a:p>
        </p:txBody>
      </p:sp>
      <p:sp>
        <p:nvSpPr>
          <p:cNvPr id="173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4</a:t>
            </a:fld>
            <a:endParaRPr lang="en-US" sz="100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5</a:t>
            </a:fld>
            <a:endParaRPr lang="en-US" sz="100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6</a:t>
            </a:fld>
            <a:endParaRPr lang="en-US" sz="100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7</a:t>
            </a:fld>
            <a:endParaRPr lang="en-US" sz="100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8</a:t>
            </a:fld>
            <a:endParaRPr lang="en-US" sz="100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Performance Standards Workshop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r>
              <a:rPr lang="en-US" sz="1000">
                <a:latin typeface="Times New Roman" charset="0"/>
              </a:rPr>
              <a:t>August 18, 2009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defTabSz="9509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E89F2CE6-B58D-0B4B-AB15-88BA6715ADA3}" type="slidenum">
              <a:rPr lang="en-US" sz="1000">
                <a:latin typeface="Times New Roman" charset="0"/>
              </a:rPr>
              <a:pPr/>
              <a:t>9</a:t>
            </a:fld>
            <a:endParaRPr lang="en-US" sz="1000">
              <a:latin typeface="Times New Roman" charset="0"/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62" tIns="45781" rIns="91562" bIns="45781"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7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7DB030"/>
          </a:solidFill>
          <a:ln>
            <a:noFill/>
          </a:ln>
          <a:extLst/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4060825" y="869950"/>
            <a:ext cx="3517900" cy="1141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>
            <a:lvl1pPr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800" smtClean="0">
                <a:latin typeface="Franklin Gothic Medium" pitchFamily="34" charset="0"/>
                <a:ea typeface="+mn-ea"/>
                <a:cs typeface="+mn-cs"/>
              </a:rPr>
              <a:t>Regional </a:t>
            </a:r>
            <a:br>
              <a:rPr lang="en-US" sz="2800" smtClean="0">
                <a:latin typeface="Franklin Gothic Medium" pitchFamily="34" charset="0"/>
                <a:ea typeface="+mn-ea"/>
                <a:cs typeface="+mn-cs"/>
              </a:rPr>
            </a:br>
            <a:r>
              <a:rPr lang="en-US" sz="2800" smtClean="0">
                <a:latin typeface="Franklin Gothic Medium" pitchFamily="34" charset="0"/>
                <a:ea typeface="+mn-ea"/>
                <a:cs typeface="+mn-cs"/>
              </a:rPr>
              <a:t>Transportation</a:t>
            </a:r>
            <a:br>
              <a:rPr lang="en-US" sz="2800" smtClean="0">
                <a:latin typeface="Franklin Gothic Medium" pitchFamily="34" charset="0"/>
                <a:ea typeface="+mn-ea"/>
                <a:cs typeface="+mn-cs"/>
              </a:rPr>
            </a:br>
            <a:r>
              <a:rPr lang="en-US" sz="2800" smtClean="0">
                <a:latin typeface="Franklin Gothic Medium" pitchFamily="34" charset="0"/>
                <a:ea typeface="+mn-ea"/>
                <a:cs typeface="+mn-cs"/>
              </a:rPr>
              <a:t>Authority</a:t>
            </a:r>
          </a:p>
        </p:txBody>
      </p:sp>
      <p:sp>
        <p:nvSpPr>
          <p:cNvPr id="197677" name="Rectangle 4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716213"/>
            <a:ext cx="7772400" cy="1470025"/>
          </a:xfrm>
        </p:spPr>
        <p:txBody>
          <a:bodyPr lIns="91440" tIns="45720" rIns="91440" bIns="45720" anchor="ctr"/>
          <a:lstStyle>
            <a:lvl1pPr algn="ctr">
              <a:defRPr sz="3800">
                <a:latin typeface="Franklin Gothic Medium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7678" name="Rectangle 4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567238"/>
            <a:ext cx="6400800" cy="14525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ct val="0"/>
              </a:spcBef>
              <a:buFont typeface="Franklin Gothic Book" pitchFamily="34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" name="Rectangle 4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B05EE-1720-994C-8EFD-B3717FF2D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Rectangle 4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AFB2-7579-9E45-B794-CD55DC368D3A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19" name="Rectangle 5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875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0798-DB86-804E-83C2-42EA93239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3F62F-84FC-2543-A2DD-77194BE5E281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37924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DB8D-3725-5A43-83A9-46C136A16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91074-5E88-EB4F-999A-E3B9508E576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92052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7B39-A27A-0248-B213-9BFE82B1D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DAD32-F02F-8844-AA78-3F6FE409193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11290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6675" y="381000"/>
            <a:ext cx="1939925" cy="5627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5313" y="381000"/>
            <a:ext cx="5668962" cy="5627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6212-F1CB-4F4A-9011-63FDD6887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E13A-D941-CE4C-918C-CE432BF940B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63118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1A19-D929-574B-B963-EE213FF19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34F3-7890-1444-95FE-E36D7693C270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23713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A982-BFF2-0942-BF89-B56C88EFA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7F9C0-9A09-C04F-AD74-59FA8C9DB37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6386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065A-4623-C448-8F5F-CFC3762F9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2D094-61C0-5A4B-A7CE-A4D7DFBE4C0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96529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025" y="6551613"/>
            <a:ext cx="3429000" cy="15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6551613"/>
            <a:ext cx="3429000" cy="15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5018-EB7C-7245-865A-E6DF0B2E9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D357F-AA43-F644-B6D1-F8DB7A4B2E9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30500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DFF5F-78A5-4B43-ACC9-38F6846B0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0D4D3-FA79-4D4C-8876-5B209CBC710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19059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DE23-9FB4-644D-84D9-F531715F6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FFF83-20FF-DA4B-B4D8-67C517BD344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0309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56E6D-18EE-9C4E-B68E-072BFC7B7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FC7E7-F86D-0845-976A-F9234DFE08C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8990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888" y="381000"/>
            <a:ext cx="2017712" cy="5641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381000"/>
            <a:ext cx="5903913" cy="5641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0DDA2-8CF4-FC43-B6DE-5FE034972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BD72-BF9F-764A-804B-291CA0FF78FA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26636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CFD5B-7B00-C143-B3E5-AB6059E9B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92314-659A-7446-9E7D-092BF1221DC6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33895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6E86-4F1B-7E4A-9E34-74BB3B89E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DB179-E26A-C64C-BBB1-60D23A112498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75478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35E1A-5FD1-6646-83F6-20E57D664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BEA02-2E40-BB4B-93B6-A4C6F06B297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05071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381000"/>
            <a:ext cx="1974850" cy="6321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381000"/>
            <a:ext cx="5775325" cy="6321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653CB-9A2A-2449-BC2B-22F073168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70659-9F5C-124B-99D7-A796AF08459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7297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A31AC-A853-354C-8BF2-6F02637C6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A369-51BA-E84F-924F-13AD51E91BE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3281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982FB-9594-EF48-BD39-287F76961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1456-4348-8748-9BEC-C52B20908622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88650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C567C-5B22-AE4D-AA0C-F36E39034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B553A-1D29-5E43-B946-2D810F824F8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9817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534150"/>
            <a:ext cx="40386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534150"/>
            <a:ext cx="40386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1E970-F2ED-FF42-8CD2-FCB4C6CC6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D30C5-8A0A-A84A-A629-29832DA6DBE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7670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6FB23-61D3-1041-930E-88AA018DD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F654E-B80B-2940-814F-12672FBC12D8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17566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FCBA-5820-894A-A69C-2C8C85D5C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0F1BD-891A-F246-84F6-FB2908A3768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1511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3" y="381000"/>
            <a:ext cx="7761287" cy="568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82575" y="1497013"/>
            <a:ext cx="7010400" cy="45259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DC1F9-6CAE-F945-B66B-F883CED67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73389-18C2-8849-ABAD-BD30B9487F9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7203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3E3D3-0881-EF4F-84F4-2BA6B689E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69D8-95ED-0A49-B59A-A9A090C89C5A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1974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FADCC-EBF2-144A-B991-39A924AF0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1D38D-4C80-CE4B-A496-1B77B5BF319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68951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03B2A-043F-0F46-A881-20315F215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4140-0FD3-8541-AFD1-2C79E8B6937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01716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12F0D-1597-1D4E-89D9-410EC6122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F272A-5564-1044-B992-D53C3286F4B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3105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79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A1A1E-1D06-8349-82ED-3A59FFC94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7B798-FC2D-4140-93EA-734961F467B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11973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DA992-2C29-834B-8D88-911916927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7BFE5-6ED3-1F45-846C-1A37FC30297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18199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9DB6C-20C8-1F4A-B539-9E9D84250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34BD4-6202-9740-9FDB-EDC19B2EB5C3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35545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16061-5BA9-8441-86FA-B9F787799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28AB-F0F9-3F4E-8152-434162C0B926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92103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534150"/>
            <a:ext cx="40386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534150"/>
            <a:ext cx="40386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6E82-DCA3-0048-BF9B-B47E4D35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9B47-D36F-164E-AFDF-96D324A43AB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64042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1BF24-0454-9E4D-92F3-5287269F4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1775C-9C47-C140-B1EA-DC0912B731A8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0232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3" y="381000"/>
            <a:ext cx="7761287" cy="568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2575" y="1497013"/>
            <a:ext cx="34290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3975" y="1497013"/>
            <a:ext cx="34290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8D4A-B37F-9747-88E9-1E11A72B8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75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Performance Standards - Workshop</a:t>
            </a:r>
          </a:p>
        </p:txBody>
      </p:sp>
    </p:spTree>
    <p:extLst>
      <p:ext uri="{BB962C8B-B14F-4D97-AF65-F5344CB8AC3E}">
        <p14:creationId xmlns:p14="http://schemas.microsoft.com/office/powerpoint/2010/main" val="1054870540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6C7F3-9111-AA49-8FB9-F78546897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71FD-832A-F749-8E65-9825AB8CDC5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99167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115C8-9240-774C-8378-43F7C88E0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BF2D-F702-C84C-B4BB-66D74783E3E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65426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F5AD-99D8-8A43-B696-F9B388E21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ABD0-37D0-5049-B5B6-F4C17274AE41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19469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CB339-26E1-7A4F-8D1D-E340B8683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6636E-D243-D844-A381-D7CB796D03A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07068"/>
      </p:ext>
    </p:extLst>
  </p:cSld>
  <p:clrMapOvr>
    <a:masterClrMapping/>
  </p:clrMapOvr>
  <p:transition xmlns:p14="http://schemas.microsoft.com/office/powerpoint/2010/main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E014C-995E-6C4E-8021-3E0BCF2AF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1AB3-C067-BF4E-9B41-16BECC1FC300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11895"/>
      </p:ext>
    </p:extLst>
  </p:cSld>
  <p:clrMapOvr>
    <a:masterClrMapping/>
  </p:clrMapOvr>
  <p:transition xmlns:p14="http://schemas.microsoft.com/office/powerpoint/2010/main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79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5B3D2-F4D5-4347-A517-83052B157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555A0-326F-8D42-ADFC-5FB411F4636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71297"/>
      </p:ext>
    </p:extLst>
  </p:cSld>
  <p:clrMapOvr>
    <a:masterClrMapping/>
  </p:clrMapOvr>
  <p:transition xmlns:p14="http://schemas.microsoft.com/office/powerpoint/2010/main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F2F44-58F2-CB42-A800-87FA4EEAA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98CF2-BB08-154B-86C4-F560AE74570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1407"/>
      </p:ext>
    </p:extLst>
  </p:cSld>
  <p:clrMapOvr>
    <a:masterClrMapping/>
  </p:clrMapOvr>
  <p:transition xmlns:p14="http://schemas.microsoft.com/office/powerpoint/2010/main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8F4B8-75B8-A84F-B215-AF27AAB06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4917-4DFE-C24E-8C2F-3433B46C56F0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4702"/>
      </p:ext>
    </p:extLst>
  </p:cSld>
  <p:clrMapOvr>
    <a:masterClrMapping/>
  </p:clrMapOvr>
  <p:transition xmlns:p14="http://schemas.microsoft.com/office/powerpoint/2010/main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6191-0CE4-0F46-9A91-EE62493D7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8EE55-E258-9747-AACD-C33B1A12990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61708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025" y="6551613"/>
            <a:ext cx="3429000" cy="15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6551613"/>
            <a:ext cx="3429000" cy="15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C8EC-C310-F74B-BE7B-B2A01A250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F2AD-2FD4-A341-8EC6-3FDA4EE8DAE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1429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3" y="381000"/>
            <a:ext cx="7761287" cy="568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82575" y="1497013"/>
            <a:ext cx="70104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16683-D8AB-E341-9C28-102CD0636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2575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Performance Standards - Workshop</a:t>
            </a:r>
          </a:p>
        </p:txBody>
      </p:sp>
    </p:spTree>
    <p:extLst>
      <p:ext uri="{BB962C8B-B14F-4D97-AF65-F5344CB8AC3E}">
        <p14:creationId xmlns:p14="http://schemas.microsoft.com/office/powerpoint/2010/main" val="1619147946"/>
      </p:ext>
    </p:extLst>
  </p:cSld>
  <p:clrMapOvr>
    <a:masterClrMapping/>
  </p:clrMapOvr>
  <p:transition xmlns:p14="http://schemas.microsoft.com/office/powerpoint/2010/main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9C676-C434-E047-9D19-FE70C2FD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168C-4E00-6443-A77A-BD27717E456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56653"/>
      </p:ext>
    </p:extLst>
  </p:cSld>
  <p:clrMapOvr>
    <a:masterClrMapping/>
  </p:clrMapOvr>
  <p:transition xmlns:p14="http://schemas.microsoft.com/office/powerpoint/2010/main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51F2-88DD-EA48-9FE8-9695653E8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D8BB-7CBE-E547-8DA3-2CA8C2FC4150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22320"/>
      </p:ext>
    </p:extLst>
  </p:cSld>
  <p:clrMapOvr>
    <a:masterClrMapping/>
  </p:clrMapOvr>
  <p:transition xmlns:p14="http://schemas.microsoft.com/office/powerpoint/2010/main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47C5F-49A6-0948-AC1B-A90E55B19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C2639-8B85-634A-9EF2-0E5F9FF6847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43013"/>
      </p:ext>
    </p:extLst>
  </p:cSld>
  <p:clrMapOvr>
    <a:masterClrMapping/>
  </p:clrMapOvr>
  <p:transition xmlns:p14="http://schemas.microsoft.com/office/powerpoint/2010/main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7A118-EE63-004D-A838-137D1D864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98BCC-9149-4C4D-A615-DD871B3B9E62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16356"/>
      </p:ext>
    </p:extLst>
  </p:cSld>
  <p:clrMapOvr>
    <a:masterClrMapping/>
  </p:clrMapOvr>
  <p:transition xmlns:p14="http://schemas.microsoft.com/office/powerpoint/2010/main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76738-A965-804F-B0CB-A95340B07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3A8A3-03F5-6C4A-A5BD-88BE7A96194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90297"/>
      </p:ext>
    </p:extLst>
  </p:cSld>
  <p:clrMapOvr>
    <a:masterClrMapping/>
  </p:clrMapOvr>
  <p:transition xmlns:p14="http://schemas.microsoft.com/office/powerpoint/2010/main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C8B53-3A86-B54D-AC97-94B77C2A9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1A805-2020-6942-8E7F-3EFAFEF69E7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68943"/>
      </p:ext>
    </p:extLst>
  </p:cSld>
  <p:clrMapOvr>
    <a:masterClrMapping/>
  </p:clrMapOvr>
  <p:transition xmlns:p14="http://schemas.microsoft.com/office/powerpoint/2010/main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8563" y="6500813"/>
            <a:ext cx="1939925" cy="20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6500813"/>
            <a:ext cx="5672138" cy="20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B07C3-13EF-1344-B4E9-3EE5451C1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2EF9-2D43-A346-9294-456DB95A372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1706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8D00-D488-2C4C-A465-3C5D904EBEB8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512E5-275B-244C-A983-4F0AFA627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95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D614-D249-8F4C-91B5-BEDBD9E8917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56F3-5AA6-A849-87CB-A96994CF1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30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8AE3A-D5C8-344F-A37A-C860DF2A0FD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A9F2-4F8E-924A-9734-F3C14489E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27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06763"/>
            <a:ext cx="4038600" cy="2195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06763"/>
            <a:ext cx="4038600" cy="2195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186E-E1D5-8A4B-BC68-83947D87110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BA96D-5488-F54F-9D90-968526E06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90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1A30-5A58-254E-876E-5DFBBB4AE54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76066-6B2B-CF49-8A28-022A7DDC4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0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DE11-3A81-2F4C-9303-7D22E2ADD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578AA-C29E-2149-AFA3-9916106BBC6A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30799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FCD02-32BB-CE48-8F81-C46D63C81663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58713-2BE1-8644-A3A2-5F799DE40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51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9FD-30F9-1B42-AD81-90826D02EF2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9C2EA-04EB-8D49-9157-B3A40B6CB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55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1CD5-E0A8-694C-8F50-EED7BD2F353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3BA6-C1C6-7449-A69E-A4A6E6F9A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01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BCE26-C3DA-0941-81B0-A1F539317C2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D340E-2B36-AB41-A188-B2EB520A5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37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E2D14-8B7C-A243-9014-3F285C771C6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A3A3B-9980-B846-8155-28E531D46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36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46275"/>
            <a:ext cx="2057400" cy="355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46275"/>
            <a:ext cx="6019800" cy="355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B86A-7A5B-8F40-9C0F-7B81F85E964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DC19-346F-D94D-AD90-E34C42EB7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3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678ED-193F-6040-9392-86535CA51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4CD4-4CCB-E144-B14A-41EDE0CB512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5096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9E9FA-A83B-B24B-901C-10E9F8B4F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3DE2A-2614-DD45-9B49-5D6A9416C1B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94269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86A25-BA84-2C40-A755-DD08C17EA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85094-B3FD-3243-A713-74375640454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2961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475413"/>
            <a:ext cx="4038600" cy="38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6475413"/>
            <a:ext cx="4038600" cy="38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58A4-8299-1446-B697-05BC83908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1C981-67F8-A240-8ED8-881DD9B0E803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5593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4DF6E-6C17-614E-BAFC-D13FC7EFC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3E72-A932-D14C-85D7-65C85D727983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81632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D94A0-29EF-644B-A7C1-ECB833CCA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B7D42-67C7-7E45-B60C-6171C734DC1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67587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FEE5C-720A-AD4E-A9C5-0CA5EC58A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AC98-E2F8-D148-9CEF-66AE0D7BAFD5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25713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B24CA-1084-2944-AEC6-71A168A4E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9503F-8925-0844-A39C-4FD2A85D2A8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63683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2367F-EB56-A546-BFEF-B2D4B8986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5CA3-0E5D-314A-86E3-778D4110C43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3971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641F-1359-D045-977C-C1AB70893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7773-CFA1-E14B-91F9-423C7C2AA331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14815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F00AC-813E-294D-9974-BA8AB7D01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8748E-253C-9241-AB7E-EB1E427AA6B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4507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2498725"/>
            <a:ext cx="2114550" cy="4359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498725"/>
            <a:ext cx="6192838" cy="4359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DB7F3-0F8F-F443-889C-0AC793B0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2AFFF-5E17-824F-B635-52142C34BC2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6989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9574C-01B1-4A47-97F2-E150CFFE1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830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58892-564F-3941-B75C-4E0727F6B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58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D5378-69EE-1A4A-88C3-5A9D596BD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5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575" y="1497013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3975" y="1497013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72D3-3BE3-E442-B613-13030A37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EE48B-03F6-A840-A61F-231B71F1DB9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44046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511925"/>
            <a:ext cx="3835400" cy="49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7800" y="6511925"/>
            <a:ext cx="3836988" cy="49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F3E51-EDE4-A54D-841D-31EDD0A2E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25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52E8-2079-D64B-8B63-A1A16951C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3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2026-4E82-214E-A7B5-EE514E4DC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679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472CE-1E33-DF46-A66B-F5AEB1DFF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785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F407-59CC-A747-93E9-11091EA7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835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FED1-D1DA-E044-AD31-806C6B304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86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C597B-0AF2-3F4E-9A49-28C4F7429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22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2498725"/>
            <a:ext cx="2171700" cy="451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498725"/>
            <a:ext cx="6364288" cy="451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0953-E7CD-F247-AB01-AD14DCC20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483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76C4-6192-5D4E-8FF3-B2C877F48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BA1D-F8F1-104B-B644-01C8E07F02C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25157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65100-D987-B64D-8539-1D8ADF96A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30B62-6FE4-1F44-9BF3-265B3A1135A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47238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1450-AB90-AC41-A952-416158F62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DB05-B4C4-F84C-BB15-B4CB905F2781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42614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9CF63-6942-004F-866E-18C899A53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D7915-E3AB-F345-9B2F-47AAE810AAD5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83447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288" y="2127250"/>
            <a:ext cx="2074862" cy="409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5550" y="2127250"/>
            <a:ext cx="2076450" cy="409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D7FFC-E589-8F47-B5DA-ADBF435AC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A24C5-1E82-0C48-B56A-FAB598FEE89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60723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CD61B-22D3-AF4C-9B59-618BE08A7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A52DB-5B74-E744-98E8-834A3FC78F1C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0330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ECBAE-92E7-E44B-B745-E9354E121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00E61-CD6E-7B47-A6B1-5578A8FCEB53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11186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AAD00-2610-674B-89C2-6C53844F9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A392E-847A-B34C-A4F5-95E76C89A0F3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20507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B7CE6-83EA-4940-9DF2-FF36AD924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593-DC36-7B42-ADFA-64BF03C2892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63107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5DDD2-9890-6E45-A5B6-82C7F5593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5240-1CC3-5640-BDFF-7B34566C076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24780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3A98-8727-924E-9670-8C54F30B7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D76E-8DA8-E041-A8A1-6FF2A191983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70477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97263" y="381000"/>
            <a:ext cx="1074737" cy="5845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8288" y="381000"/>
            <a:ext cx="3076575" cy="5845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6A087-0D7E-8641-93F6-3AD97DF96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BFCEA-AC76-2E44-BB40-B1366F35A2B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3642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E71B3-EF71-B54C-9A1C-398FDFD6B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8F08D-ED41-CE40-B46E-80685D463B6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867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B4E65-784D-6E44-97E7-52C1E13C1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2ABE9-8F98-744E-8B31-711732029E66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19160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25FEE-B465-B14E-AB93-A4BFF0D69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1AE5-F3BD-9045-830B-A14F08B585E6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15669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08CAC-08E6-8B48-A7EE-BDEE6C1A4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973BC-D8FE-414A-8A43-CBACB0724D62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84378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8462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863" y="1600200"/>
            <a:ext cx="1847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033E4-76B1-7345-8835-31C7D857E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0ED2-E9B9-CC46-AE47-BD26424563C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2230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D8CD0-E904-CF45-B362-39D87BEAB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625B-10C6-984B-8559-4AD570A4386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8404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DA799-BF66-C849-99BA-0E27F8322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C75C8-EE07-3642-A218-FFA18FDDF031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1935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E1FA-45E9-1E47-A292-C142D6908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C3E9F-3D46-4F4D-B127-8696EC67BD73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23809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FF42A-2B4F-3745-951C-15F4C5BF0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1ACB2-3750-E845-B1E2-979479B5D9A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19667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3562E-C206-1243-9921-2977D8DEA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A1775-5366-5446-81DD-ADAC00D7719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57437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148F4-3209-B745-9D88-D49BFA9E6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2B6F-B4A8-FF47-9A54-34374BD4D97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2429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43275" y="381000"/>
            <a:ext cx="960438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2733675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AC23D-76B7-5643-93A9-6A8C4AF2A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680D-C299-3043-9BC2-98E456289E0A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2150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4187-5B62-DC41-ADEC-26C6D80CD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BAE1D-ACCA-3043-B845-450BB6D32BE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12251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32A1A-E8DF-6E44-B22F-EE92141C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A2BA9-F6BC-FD47-8607-126817E0C34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98386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AAEC0-7BFE-E944-9F5A-C4C844FD0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5E4E5-4AAC-134B-AE39-C1A31F33C5A5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8424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7D9F-57FF-CB45-8C80-FBCDDFAF9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A2C86-D2DE-D54E-B2FD-729513FDF33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72583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1509713"/>
            <a:ext cx="19812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1982788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8FAE9-B156-B042-B907-34BCBB61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8900-6573-EB4E-A730-332A6AE8F1F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22310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BBBBF-377E-254D-A5D7-4C7CE68BA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405E6-73B7-5143-9CD3-C506C63A7485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1862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793D9-EE77-CD43-ACA1-CAE01E38D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2248-F05B-E547-B82D-CEA40DD9EC0A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12326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13BA5-1ED4-8147-8EC2-BF6370404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8745C-4F39-7D48-8681-7F07E2063F6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81012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27D6-6410-3049-8391-02D4D3CB6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13053-8EC2-1D40-AA35-48DCA746E0C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41893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F819-44DB-6846-81A1-B4C3EC7C9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9AF2-8913-9349-AD95-B075C84F9634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78498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AD012-37B2-A94E-9C0F-23CE96BA7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28E0A-9593-CE44-AFF9-445CE9FEEAE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4980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334C2-39EF-6248-8682-07C2A2D10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7FBC-AB14-8146-B42E-52E9E79BF270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56339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9688" y="393700"/>
            <a:ext cx="1028700" cy="5684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393700"/>
            <a:ext cx="2935288" cy="5684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FA401-5CDC-8546-B888-5EFE970B4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CFEBA-8CAD-7C47-8773-5D828D0CDF1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24788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163F-35D6-8A4F-9C41-5E1096E09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B8DB-BEED-0047-8368-EBFC6086DDE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9357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9753-620A-2448-A730-E9276427E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9305-58F5-7D49-9D5E-638B6238D90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01969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241A-76EA-474A-BE90-2B804FA21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8A035-28C7-5E4B-9563-8ACD47953EF6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71487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8288" y="2127250"/>
            <a:ext cx="2227262" cy="373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7950" y="2127250"/>
            <a:ext cx="2228850" cy="373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9B6C-5F4E-A640-8686-B133D0D4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5B691-1584-4A42-A222-F62E9A2D730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26150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E7FFA-12DD-144C-AFFA-304A77BE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784EA-B14C-5A4F-BFF0-B9E65F30BB93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94589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F913D-073C-1D4D-B4BB-F776F0494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D556B-D5D2-8345-B766-E104509758DA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93435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35A02-8A93-E54A-9277-857A3DDE0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72AD6-EB07-B947-BF22-9DB5193A77A6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95401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4458E-FB92-C648-A3B5-B22E373E5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C686-4521-BF44-80BD-0EF1B7E9C700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13897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0B3E-3DE6-5B49-9C23-FA426ADFB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0402-2ABC-B942-A209-D83E69ED7AD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2165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A4C25-A8C2-3D45-8FE9-E81B768B8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F11E-9971-1E4B-AF60-DC05C900B628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Getting America to Work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40748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BC00-FB5D-FD4D-ABA9-B388569DD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3E49B-DF9C-F647-994E-6064429C3E90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93121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863" y="393700"/>
            <a:ext cx="1152525" cy="5464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78288" y="393700"/>
            <a:ext cx="3305175" cy="546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AD766-8D6F-7846-90C4-82E39EA87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CC5D0-0BD8-654A-9896-1D96FA235352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42630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E2012-1B25-B748-A906-6B46B4B4B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C6DF-A8B3-4944-9E46-D1C2B7D5E7F7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32476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026F-548F-2C4C-BF65-843EF5E96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A3A91-FC74-514B-8003-3B72B73301C0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84627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7631F-89B7-4949-B04D-2710DB326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F6EB8-A510-9641-A04B-99C7FD8C09FA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7033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488" y="1482725"/>
            <a:ext cx="3498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738" y="1482725"/>
            <a:ext cx="35004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DA4BF-3526-D248-A056-EC4DAAE4A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28AC5-A1F9-7240-B81B-8C1B9E9FFE55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31690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0E986-1CEB-794D-A893-3AA71689A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2D74-8B0C-A040-9446-C554CEB7196F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75327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C4AFC-8009-5C44-AB7B-12008C959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9B60D-2ED7-7D41-9A14-F6ACBEA8ECA6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304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13F68-01FA-6245-AAC3-78825C55D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AD83-F314-0E4D-9D88-7E473E68798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7110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1284-3062-CD4A-9AB3-1FEC53E71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6F18-9FE5-0E48-BA25-EF8230F4A15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7221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3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7.xml"/><Relationship Id="rId6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09.xml"/><Relationship Id="rId8" Type="http://schemas.openxmlformats.org/officeDocument/2006/relationships/slideLayout" Target="../slideLayouts/slideLayout110.xml"/><Relationship Id="rId9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12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4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6.xml"/><Relationship Id="rId4" Type="http://schemas.openxmlformats.org/officeDocument/2006/relationships/slideLayout" Target="../slideLayouts/slideLayout117.xml"/><Relationship Id="rId5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0.xml"/><Relationship Id="rId8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3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5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5.xml"/><Relationship Id="rId2" Type="http://schemas.openxmlformats.org/officeDocument/2006/relationships/slideLayout" Target="../slideLayouts/slideLayout126.xml"/><Relationship Id="rId3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0.xml"/><Relationship Id="rId7" Type="http://schemas.openxmlformats.org/officeDocument/2006/relationships/slideLayout" Target="../slideLayouts/slideLayout131.xml"/><Relationship Id="rId8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4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6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6.xml"/><Relationship Id="rId2" Type="http://schemas.openxmlformats.org/officeDocument/2006/relationships/slideLayout" Target="../slideLayouts/slideLayout137.xml"/><Relationship Id="rId3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142.xml"/><Relationship Id="rId8" Type="http://schemas.openxmlformats.org/officeDocument/2006/relationships/slideLayout" Target="../slideLayouts/slideLayout143.xml"/><Relationship Id="rId9" Type="http://schemas.openxmlformats.org/officeDocument/2006/relationships/slideLayout" Target="../slideLayouts/slideLayout144.xml"/><Relationship Id="rId10" Type="http://schemas.openxmlformats.org/officeDocument/2006/relationships/slideLayout" Target="../slideLayouts/slideLayout145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70.xml"/><Relationship Id="rId2" Type="http://schemas.openxmlformats.org/officeDocument/2006/relationships/slideLayout" Target="../slideLayouts/slideLayout71.xml"/><Relationship Id="rId3" Type="http://schemas.openxmlformats.org/officeDocument/2006/relationships/slideLayout" Target="../slideLayouts/slideLayout72.xml"/><Relationship Id="rId4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6.xml"/><Relationship Id="rId8" Type="http://schemas.openxmlformats.org/officeDocument/2006/relationships/slideLayout" Target="../slideLayouts/slideLayout77.xml"/><Relationship Id="rId9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9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1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81.xml"/><Relationship Id="rId2" Type="http://schemas.openxmlformats.org/officeDocument/2006/relationships/slideLayout" Target="../slideLayouts/slideLayout82.xml"/><Relationship Id="rId3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5.xml"/><Relationship Id="rId6" Type="http://schemas.openxmlformats.org/officeDocument/2006/relationships/slideLayout" Target="../slideLayouts/slideLayout86.xml"/><Relationship Id="rId7" Type="http://schemas.openxmlformats.org/officeDocument/2006/relationships/slideLayout" Target="../slideLayouts/slideLayout87.xml"/><Relationship Id="rId8" Type="http://schemas.openxmlformats.org/officeDocument/2006/relationships/slideLayout" Target="../slideLayouts/slideLayout88.xml"/><Relationship Id="rId9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2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92.xml"/><Relationship Id="rId2" Type="http://schemas.openxmlformats.org/officeDocument/2006/relationships/slideLayout" Target="../slideLayouts/slideLayout93.xml"/><Relationship Id="rId3" Type="http://schemas.openxmlformats.org/officeDocument/2006/relationships/slideLayout" Target="../slideLayouts/slideLayout94.xml"/><Relationship Id="rId4" Type="http://schemas.openxmlformats.org/officeDocument/2006/relationships/slideLayout" Target="../slideLayouts/slideLayout95.xml"/><Relationship Id="rId5" Type="http://schemas.openxmlformats.org/officeDocument/2006/relationships/slideLayout" Target="../slideLayouts/slideLayout96.xml"/><Relationship Id="rId6" Type="http://schemas.openxmlformats.org/officeDocument/2006/relationships/slideLayout" Target="../slideLayouts/slideLayout97.xml"/><Relationship Id="rId7" Type="http://schemas.openxmlformats.org/officeDocument/2006/relationships/slideLayout" Target="../slideLayouts/slideLayout98.xml"/><Relationship Id="rId8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7DB030"/>
          </a:solidFill>
          <a:ln>
            <a:noFill/>
          </a:ln>
          <a:extLst/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1497013"/>
            <a:ext cx="7010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54CD1C5A-7839-384E-910E-71544A4CE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6626" name="Text Box 18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96628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3B990780-0172-4B4D-88D0-7F62D5F4310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196629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Getting America to Work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403" r:id="rId1"/>
    <p:sldLayoutId id="2147486260" r:id="rId2"/>
    <p:sldLayoutId id="2147486261" r:id="rId3"/>
    <p:sldLayoutId id="2147486262" r:id="rId4"/>
    <p:sldLayoutId id="2147486263" r:id="rId5"/>
    <p:sldLayoutId id="2147486264" r:id="rId6"/>
    <p:sldLayoutId id="2147486265" r:id="rId7"/>
    <p:sldLayoutId id="2147486266" r:id="rId8"/>
    <p:sldLayoutId id="2147486267" r:id="rId9"/>
    <p:sldLayoutId id="2147486268" r:id="rId10"/>
    <p:sldLayoutId id="2147486269" r:id="rId11"/>
    <p:sldLayoutId id="2147486270" r:id="rId12"/>
    <p:sldLayoutId id="2147486404" r:id="rId13"/>
    <p:sldLayoutId id="2147486406" r:id="rId14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3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61975" indent="-274638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ECDED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-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♦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6551613"/>
            <a:ext cx="7010400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73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D4396DBC-B01C-624E-BBB9-8A7DD0E9D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9878" name="Text Box 6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198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CAAA1813-9126-BA4F-AF89-1695DB79B3E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7198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59" r:id="rId1"/>
    <p:sldLayoutId id="2147486360" r:id="rId2"/>
    <p:sldLayoutId id="2147486361" r:id="rId3"/>
    <p:sldLayoutId id="2147486362" r:id="rId4"/>
    <p:sldLayoutId id="2147486363" r:id="rId5"/>
    <p:sldLayoutId id="2147486364" r:id="rId6"/>
    <p:sldLayoutId id="2147486365" r:id="rId7"/>
    <p:sldLayoutId id="2147486366" r:id="rId8"/>
    <p:sldLayoutId id="2147486367" r:id="rId9"/>
    <p:sldLayoutId id="2147486368" r:id="rId10"/>
    <p:sldLayoutId id="2147486369" r:id="rId11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129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534150"/>
            <a:ext cx="8229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9028" name="Rectangle 1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9861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7BC848D4-86C6-7349-A248-D059F26C0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861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F3F0D0EC-DBE6-4246-9BD8-F9724BB11A9B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861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70" r:id="rId1"/>
    <p:sldLayoutId id="2147486371" r:id="rId2"/>
    <p:sldLayoutId id="2147486372" r:id="rId3"/>
    <p:sldLayoutId id="2147486373" r:id="rId4"/>
    <p:sldLayoutId id="2147486374" r:id="rId5"/>
    <p:sldLayoutId id="2147486375" r:id="rId6"/>
    <p:sldLayoutId id="2147486376" r:id="rId7"/>
    <p:sldLayoutId id="2147486377" r:id="rId8"/>
    <p:sldLayoutId id="2147486378" r:id="rId9"/>
    <p:sldLayoutId id="2147486379" r:id="rId10"/>
    <p:sldLayoutId id="2147486380" r:id="rId11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2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534150"/>
            <a:ext cx="8229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60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70032204-F18A-2340-91BA-38995DE2F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60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E85EC8A0-5AD6-1D47-9B1C-2B72ABF826B8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10260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bg1"/>
                </a:solidFill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9" name="Rectangle 8"/>
          <p:cNvSpPr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141320" name="Rectangle 9"/>
          <p:cNvSpPr>
            <a:spLocks noChangeArrowheads="1"/>
          </p:cNvSpPr>
          <p:nvPr/>
        </p:nvSpPr>
        <p:spPr bwMode="auto">
          <a:xfrm>
            <a:off x="0" y="1096963"/>
            <a:ext cx="9144000" cy="50323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81" r:id="rId1"/>
    <p:sldLayoutId id="2147486382" r:id="rId2"/>
    <p:sldLayoutId id="2147486383" r:id="rId3"/>
    <p:sldLayoutId id="2147486384" r:id="rId4"/>
    <p:sldLayoutId id="2147486385" r:id="rId5"/>
    <p:sldLayoutId id="2147486386" r:id="rId6"/>
    <p:sldLayoutId id="2147486387" r:id="rId7"/>
    <p:sldLayoutId id="2147486388" r:id="rId8"/>
    <p:sldLayoutId id="2147486389" r:id="rId9"/>
    <p:sldLayoutId id="2147486390" r:id="rId10"/>
    <p:sldLayoutId id="2147486391" r:id="rId11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2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4025" y="6551613"/>
            <a:ext cx="7010400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500813"/>
            <a:ext cx="7761288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8192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C3C852EF-5FB2-B843-B0FC-663EBBB30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205" name="Text Box 5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192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E73D5EDB-C748-2648-BFE4-01E29B0E2B50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8192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153608" name="Group 8"/>
          <p:cNvGrpSpPr>
            <a:grpSpLocks/>
          </p:cNvGrpSpPr>
          <p:nvPr/>
        </p:nvGrpSpPr>
        <p:grpSpPr bwMode="auto">
          <a:xfrm>
            <a:off x="2573338" y="2470150"/>
            <a:ext cx="1279525" cy="1282700"/>
            <a:chOff x="1094" y="1080"/>
            <a:chExt cx="1162" cy="1162"/>
          </a:xfrm>
        </p:grpSpPr>
        <p:sp>
          <p:nvSpPr>
            <p:cNvPr id="153610" name="Freeform 9"/>
            <p:cNvSpPr>
              <a:spLocks/>
            </p:cNvSpPr>
            <p:nvPr userDrawn="1"/>
          </p:nvSpPr>
          <p:spPr bwMode="auto">
            <a:xfrm>
              <a:off x="1094" y="1080"/>
              <a:ext cx="1162" cy="1162"/>
            </a:xfrm>
            <a:custGeom>
              <a:avLst/>
              <a:gdLst>
                <a:gd name="T0" fmla="*/ 11 w 1580"/>
                <a:gd name="T1" fmla="*/ 21 h 1580"/>
                <a:gd name="T2" fmla="*/ 13 w 1580"/>
                <a:gd name="T3" fmla="*/ 21 h 1580"/>
                <a:gd name="T4" fmla="*/ 14 w 1580"/>
                <a:gd name="T5" fmla="*/ 21 h 1580"/>
                <a:gd name="T6" fmla="*/ 15 w 1580"/>
                <a:gd name="T7" fmla="*/ 20 h 1580"/>
                <a:gd name="T8" fmla="*/ 18 w 1580"/>
                <a:gd name="T9" fmla="*/ 19 h 1580"/>
                <a:gd name="T10" fmla="*/ 19 w 1580"/>
                <a:gd name="T11" fmla="*/ 18 h 1580"/>
                <a:gd name="T12" fmla="*/ 20 w 1580"/>
                <a:gd name="T13" fmla="*/ 15 h 1580"/>
                <a:gd name="T14" fmla="*/ 21 w 1580"/>
                <a:gd name="T15" fmla="*/ 14 h 1580"/>
                <a:gd name="T16" fmla="*/ 21 w 1580"/>
                <a:gd name="T17" fmla="*/ 13 h 1580"/>
                <a:gd name="T18" fmla="*/ 21 w 1580"/>
                <a:gd name="T19" fmla="*/ 11 h 1580"/>
                <a:gd name="T20" fmla="*/ 21 w 1580"/>
                <a:gd name="T21" fmla="*/ 9 h 1580"/>
                <a:gd name="T22" fmla="*/ 21 w 1580"/>
                <a:gd name="T23" fmla="*/ 7 h 1580"/>
                <a:gd name="T24" fmla="*/ 20 w 1580"/>
                <a:gd name="T25" fmla="*/ 5 h 1580"/>
                <a:gd name="T26" fmla="*/ 19 w 1580"/>
                <a:gd name="T27" fmla="*/ 4 h 1580"/>
                <a:gd name="T28" fmla="*/ 18 w 1580"/>
                <a:gd name="T29" fmla="*/ 2 h 1580"/>
                <a:gd name="T30" fmla="*/ 15 w 1580"/>
                <a:gd name="T31" fmla="*/ 1 h 1580"/>
                <a:gd name="T32" fmla="*/ 14 w 1580"/>
                <a:gd name="T33" fmla="*/ 1 h 1580"/>
                <a:gd name="T34" fmla="*/ 13 w 1580"/>
                <a:gd name="T35" fmla="*/ 1 h 1580"/>
                <a:gd name="T36" fmla="*/ 11 w 1580"/>
                <a:gd name="T37" fmla="*/ 0 h 1580"/>
                <a:gd name="T38" fmla="*/ 9 w 1580"/>
                <a:gd name="T39" fmla="*/ 1 h 1580"/>
                <a:gd name="T40" fmla="*/ 7 w 1580"/>
                <a:gd name="T41" fmla="*/ 1 h 1580"/>
                <a:gd name="T42" fmla="*/ 5 w 1580"/>
                <a:gd name="T43" fmla="*/ 1 h 1580"/>
                <a:gd name="T44" fmla="*/ 4 w 1580"/>
                <a:gd name="T45" fmla="*/ 2 h 1580"/>
                <a:gd name="T46" fmla="*/ 2 w 1580"/>
                <a:gd name="T47" fmla="*/ 4 h 1580"/>
                <a:gd name="T48" fmla="*/ 1 w 1580"/>
                <a:gd name="T49" fmla="*/ 5 h 1580"/>
                <a:gd name="T50" fmla="*/ 1 w 1580"/>
                <a:gd name="T51" fmla="*/ 7 h 1580"/>
                <a:gd name="T52" fmla="*/ 1 w 1580"/>
                <a:gd name="T53" fmla="*/ 9 h 1580"/>
                <a:gd name="T54" fmla="*/ 0 w 1580"/>
                <a:gd name="T55" fmla="*/ 11 h 1580"/>
                <a:gd name="T56" fmla="*/ 1 w 1580"/>
                <a:gd name="T57" fmla="*/ 13 h 1580"/>
                <a:gd name="T58" fmla="*/ 1 w 1580"/>
                <a:gd name="T59" fmla="*/ 14 h 1580"/>
                <a:gd name="T60" fmla="*/ 1 w 1580"/>
                <a:gd name="T61" fmla="*/ 15 h 1580"/>
                <a:gd name="T62" fmla="*/ 2 w 1580"/>
                <a:gd name="T63" fmla="*/ 18 h 1580"/>
                <a:gd name="T64" fmla="*/ 4 w 1580"/>
                <a:gd name="T65" fmla="*/ 19 h 1580"/>
                <a:gd name="T66" fmla="*/ 5 w 1580"/>
                <a:gd name="T67" fmla="*/ 20 h 1580"/>
                <a:gd name="T68" fmla="*/ 7 w 1580"/>
                <a:gd name="T69" fmla="*/ 21 h 1580"/>
                <a:gd name="T70" fmla="*/ 9 w 1580"/>
                <a:gd name="T71" fmla="*/ 21 h 1580"/>
                <a:gd name="T72" fmla="*/ 11 w 1580"/>
                <a:gd name="T73" fmla="*/ 21 h 158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580" h="1580">
                  <a:moveTo>
                    <a:pt x="790" y="1580"/>
                  </a:moveTo>
                  <a:lnTo>
                    <a:pt x="930" y="1570"/>
                  </a:lnTo>
                  <a:lnTo>
                    <a:pt x="1065" y="1530"/>
                  </a:lnTo>
                  <a:lnTo>
                    <a:pt x="1190" y="1475"/>
                  </a:lnTo>
                  <a:lnTo>
                    <a:pt x="1300" y="1395"/>
                  </a:lnTo>
                  <a:lnTo>
                    <a:pt x="1395" y="1300"/>
                  </a:lnTo>
                  <a:lnTo>
                    <a:pt x="1475" y="1190"/>
                  </a:lnTo>
                  <a:lnTo>
                    <a:pt x="1530" y="1065"/>
                  </a:lnTo>
                  <a:lnTo>
                    <a:pt x="1570" y="930"/>
                  </a:lnTo>
                  <a:lnTo>
                    <a:pt x="1580" y="790"/>
                  </a:lnTo>
                  <a:lnTo>
                    <a:pt x="1570" y="650"/>
                  </a:lnTo>
                  <a:lnTo>
                    <a:pt x="1530" y="515"/>
                  </a:lnTo>
                  <a:lnTo>
                    <a:pt x="1475" y="390"/>
                  </a:lnTo>
                  <a:lnTo>
                    <a:pt x="1395" y="280"/>
                  </a:lnTo>
                  <a:lnTo>
                    <a:pt x="1300" y="185"/>
                  </a:lnTo>
                  <a:lnTo>
                    <a:pt x="1190" y="105"/>
                  </a:lnTo>
                  <a:lnTo>
                    <a:pt x="1065" y="50"/>
                  </a:lnTo>
                  <a:lnTo>
                    <a:pt x="930" y="10"/>
                  </a:lnTo>
                  <a:lnTo>
                    <a:pt x="790" y="0"/>
                  </a:lnTo>
                  <a:lnTo>
                    <a:pt x="650" y="10"/>
                  </a:lnTo>
                  <a:lnTo>
                    <a:pt x="515" y="50"/>
                  </a:lnTo>
                  <a:lnTo>
                    <a:pt x="390" y="105"/>
                  </a:lnTo>
                  <a:lnTo>
                    <a:pt x="280" y="185"/>
                  </a:lnTo>
                  <a:lnTo>
                    <a:pt x="185" y="280"/>
                  </a:lnTo>
                  <a:lnTo>
                    <a:pt x="105" y="390"/>
                  </a:lnTo>
                  <a:lnTo>
                    <a:pt x="50" y="515"/>
                  </a:lnTo>
                  <a:lnTo>
                    <a:pt x="10" y="650"/>
                  </a:lnTo>
                  <a:lnTo>
                    <a:pt x="0" y="790"/>
                  </a:lnTo>
                  <a:lnTo>
                    <a:pt x="10" y="930"/>
                  </a:lnTo>
                  <a:lnTo>
                    <a:pt x="50" y="1065"/>
                  </a:lnTo>
                  <a:lnTo>
                    <a:pt x="105" y="1190"/>
                  </a:lnTo>
                  <a:lnTo>
                    <a:pt x="185" y="1300"/>
                  </a:lnTo>
                  <a:lnTo>
                    <a:pt x="280" y="1395"/>
                  </a:lnTo>
                  <a:lnTo>
                    <a:pt x="390" y="1475"/>
                  </a:lnTo>
                  <a:lnTo>
                    <a:pt x="515" y="1530"/>
                  </a:lnTo>
                  <a:lnTo>
                    <a:pt x="650" y="1570"/>
                  </a:lnTo>
                  <a:lnTo>
                    <a:pt x="790" y="15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1" name="Freeform 10"/>
            <p:cNvSpPr>
              <a:spLocks/>
            </p:cNvSpPr>
            <p:nvPr userDrawn="1"/>
          </p:nvSpPr>
          <p:spPr bwMode="auto">
            <a:xfrm>
              <a:off x="1153" y="1347"/>
              <a:ext cx="1086" cy="171"/>
            </a:xfrm>
            <a:custGeom>
              <a:avLst/>
              <a:gdLst>
                <a:gd name="T0" fmla="*/ 0 w 1475"/>
                <a:gd name="T1" fmla="*/ 1 h 230"/>
                <a:gd name="T2" fmla="*/ 3 w 1475"/>
                <a:gd name="T3" fmla="*/ 3 h 230"/>
                <a:gd name="T4" fmla="*/ 3 w 1475"/>
                <a:gd name="T5" fmla="*/ 3 h 230"/>
                <a:gd name="T6" fmla="*/ 3 w 1475"/>
                <a:gd name="T7" fmla="*/ 3 h 230"/>
                <a:gd name="T8" fmla="*/ 4 w 1475"/>
                <a:gd name="T9" fmla="*/ 4 h 230"/>
                <a:gd name="T10" fmla="*/ 4 w 1475"/>
                <a:gd name="T11" fmla="*/ 4 h 230"/>
                <a:gd name="T12" fmla="*/ 21 w 1475"/>
                <a:gd name="T13" fmla="*/ 4 h 230"/>
                <a:gd name="T14" fmla="*/ 21 w 1475"/>
                <a:gd name="T15" fmla="*/ 3 h 230"/>
                <a:gd name="T16" fmla="*/ 5 w 1475"/>
                <a:gd name="T17" fmla="*/ 3 h 230"/>
                <a:gd name="T18" fmla="*/ 5 w 1475"/>
                <a:gd name="T19" fmla="*/ 3 h 230"/>
                <a:gd name="T20" fmla="*/ 4 w 1475"/>
                <a:gd name="T21" fmla="*/ 3 h 230"/>
                <a:gd name="T22" fmla="*/ 4 w 1475"/>
                <a:gd name="T23" fmla="*/ 3 h 230"/>
                <a:gd name="T24" fmla="*/ 4 w 1475"/>
                <a:gd name="T25" fmla="*/ 3 h 230"/>
                <a:gd name="T26" fmla="*/ 1 w 1475"/>
                <a:gd name="T27" fmla="*/ 0 h 230"/>
                <a:gd name="T28" fmla="*/ 1 w 1475"/>
                <a:gd name="T29" fmla="*/ 1 h 230"/>
                <a:gd name="T30" fmla="*/ 1 w 1475"/>
                <a:gd name="T31" fmla="*/ 1 h 230"/>
                <a:gd name="T32" fmla="*/ 0 w 1475"/>
                <a:gd name="T33" fmla="*/ 1 h 2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75" h="230">
                  <a:moveTo>
                    <a:pt x="0" y="80"/>
                  </a:moveTo>
                  <a:lnTo>
                    <a:pt x="195" y="200"/>
                  </a:lnTo>
                  <a:lnTo>
                    <a:pt x="205" y="205"/>
                  </a:lnTo>
                  <a:lnTo>
                    <a:pt x="230" y="215"/>
                  </a:lnTo>
                  <a:lnTo>
                    <a:pt x="265" y="225"/>
                  </a:lnTo>
                  <a:lnTo>
                    <a:pt x="315" y="230"/>
                  </a:lnTo>
                  <a:lnTo>
                    <a:pt x="1475" y="230"/>
                  </a:lnTo>
                  <a:lnTo>
                    <a:pt x="1470" y="200"/>
                  </a:lnTo>
                  <a:lnTo>
                    <a:pt x="405" y="200"/>
                  </a:lnTo>
                  <a:lnTo>
                    <a:pt x="380" y="195"/>
                  </a:lnTo>
                  <a:lnTo>
                    <a:pt x="350" y="185"/>
                  </a:lnTo>
                  <a:lnTo>
                    <a:pt x="335" y="175"/>
                  </a:lnTo>
                  <a:lnTo>
                    <a:pt x="325" y="175"/>
                  </a:lnTo>
                  <a:lnTo>
                    <a:pt x="45" y="0"/>
                  </a:lnTo>
                  <a:lnTo>
                    <a:pt x="35" y="10"/>
                  </a:lnTo>
                  <a:lnTo>
                    <a:pt x="20" y="4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2" name="Freeform 11"/>
            <p:cNvSpPr>
              <a:spLocks/>
            </p:cNvSpPr>
            <p:nvPr userDrawn="1"/>
          </p:nvSpPr>
          <p:spPr bwMode="auto">
            <a:xfrm>
              <a:off x="1193" y="1314"/>
              <a:ext cx="1034" cy="163"/>
            </a:xfrm>
            <a:custGeom>
              <a:avLst/>
              <a:gdLst>
                <a:gd name="T0" fmla="*/ 5 w 1405"/>
                <a:gd name="T1" fmla="*/ 3 h 220"/>
                <a:gd name="T2" fmla="*/ 19 w 1405"/>
                <a:gd name="T3" fmla="*/ 3 h 220"/>
                <a:gd name="T4" fmla="*/ 19 w 1405"/>
                <a:gd name="T5" fmla="*/ 3 h 220"/>
                <a:gd name="T6" fmla="*/ 5 w 1405"/>
                <a:gd name="T7" fmla="*/ 3 h 220"/>
                <a:gd name="T8" fmla="*/ 4 w 1405"/>
                <a:gd name="T9" fmla="*/ 3 h 220"/>
                <a:gd name="T10" fmla="*/ 4 w 1405"/>
                <a:gd name="T11" fmla="*/ 3 h 220"/>
                <a:gd name="T12" fmla="*/ 4 w 1405"/>
                <a:gd name="T13" fmla="*/ 3 h 220"/>
                <a:gd name="T14" fmla="*/ 4 w 1405"/>
                <a:gd name="T15" fmla="*/ 3 h 220"/>
                <a:gd name="T16" fmla="*/ 4 w 1405"/>
                <a:gd name="T17" fmla="*/ 3 h 220"/>
                <a:gd name="T18" fmla="*/ 4 w 1405"/>
                <a:gd name="T19" fmla="*/ 3 h 220"/>
                <a:gd name="T20" fmla="*/ 4 w 1405"/>
                <a:gd name="T21" fmla="*/ 3 h 220"/>
                <a:gd name="T22" fmla="*/ 0 w 1405"/>
                <a:gd name="T23" fmla="*/ 1 h 220"/>
                <a:gd name="T24" fmla="*/ 1 w 1405"/>
                <a:gd name="T25" fmla="*/ 0 h 220"/>
                <a:gd name="T26" fmla="*/ 4 w 1405"/>
                <a:gd name="T27" fmla="*/ 2 h 220"/>
                <a:gd name="T28" fmla="*/ 4 w 1405"/>
                <a:gd name="T29" fmla="*/ 2 h 220"/>
                <a:gd name="T30" fmla="*/ 4 w 1405"/>
                <a:gd name="T31" fmla="*/ 2 h 220"/>
                <a:gd name="T32" fmla="*/ 4 w 1405"/>
                <a:gd name="T33" fmla="*/ 3 h 220"/>
                <a:gd name="T34" fmla="*/ 4 w 1405"/>
                <a:gd name="T35" fmla="*/ 3 h 220"/>
                <a:gd name="T36" fmla="*/ 4 w 1405"/>
                <a:gd name="T37" fmla="*/ 3 h 220"/>
                <a:gd name="T38" fmla="*/ 5 w 1405"/>
                <a:gd name="T39" fmla="*/ 3 h 2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05" h="220">
                  <a:moveTo>
                    <a:pt x="350" y="185"/>
                  </a:moveTo>
                  <a:lnTo>
                    <a:pt x="1395" y="185"/>
                  </a:lnTo>
                  <a:lnTo>
                    <a:pt x="1405" y="220"/>
                  </a:lnTo>
                  <a:lnTo>
                    <a:pt x="350" y="220"/>
                  </a:lnTo>
                  <a:lnTo>
                    <a:pt x="340" y="215"/>
                  </a:lnTo>
                  <a:lnTo>
                    <a:pt x="325" y="215"/>
                  </a:lnTo>
                  <a:lnTo>
                    <a:pt x="315" y="210"/>
                  </a:lnTo>
                  <a:lnTo>
                    <a:pt x="300" y="205"/>
                  </a:lnTo>
                  <a:lnTo>
                    <a:pt x="290" y="200"/>
                  </a:lnTo>
                  <a:lnTo>
                    <a:pt x="285" y="19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300" y="165"/>
                  </a:lnTo>
                  <a:lnTo>
                    <a:pt x="305" y="170"/>
                  </a:lnTo>
                  <a:lnTo>
                    <a:pt x="310" y="170"/>
                  </a:lnTo>
                  <a:lnTo>
                    <a:pt x="320" y="175"/>
                  </a:lnTo>
                  <a:lnTo>
                    <a:pt x="335" y="180"/>
                  </a:lnTo>
                  <a:lnTo>
                    <a:pt x="345" y="185"/>
                  </a:lnTo>
                  <a:lnTo>
                    <a:pt x="350" y="185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3" name="Freeform 12"/>
            <p:cNvSpPr>
              <a:spLocks/>
            </p:cNvSpPr>
            <p:nvPr userDrawn="1"/>
          </p:nvSpPr>
          <p:spPr bwMode="auto">
            <a:xfrm>
              <a:off x="1201" y="1540"/>
              <a:ext cx="1048" cy="437"/>
            </a:xfrm>
            <a:custGeom>
              <a:avLst/>
              <a:gdLst>
                <a:gd name="T0" fmla="*/ 10 w 1425"/>
                <a:gd name="T1" fmla="*/ 1 h 595"/>
                <a:gd name="T2" fmla="*/ 19 w 1425"/>
                <a:gd name="T3" fmla="*/ 1 h 595"/>
                <a:gd name="T4" fmla="*/ 19 w 1425"/>
                <a:gd name="T5" fmla="*/ 0 h 595"/>
                <a:gd name="T6" fmla="*/ 5 w 1425"/>
                <a:gd name="T7" fmla="*/ 0 h 595"/>
                <a:gd name="T8" fmla="*/ 5 w 1425"/>
                <a:gd name="T9" fmla="*/ 1 h 595"/>
                <a:gd name="T10" fmla="*/ 4 w 1425"/>
                <a:gd name="T11" fmla="*/ 1 h 595"/>
                <a:gd name="T12" fmla="*/ 4 w 1425"/>
                <a:gd name="T13" fmla="*/ 1 h 595"/>
                <a:gd name="T14" fmla="*/ 4 w 1425"/>
                <a:gd name="T15" fmla="*/ 1 h 595"/>
                <a:gd name="T16" fmla="*/ 0 w 1425"/>
                <a:gd name="T17" fmla="*/ 8 h 595"/>
                <a:gd name="T18" fmla="*/ 2 w 1425"/>
                <a:gd name="T19" fmla="*/ 8 h 595"/>
                <a:gd name="T20" fmla="*/ 5 w 1425"/>
                <a:gd name="T21" fmla="*/ 8 h 595"/>
                <a:gd name="T22" fmla="*/ 10 w 1425"/>
                <a:gd name="T23" fmla="*/ 1 h 595"/>
                <a:gd name="T24" fmla="*/ 10 w 1425"/>
                <a:gd name="T25" fmla="*/ 1 h 595"/>
                <a:gd name="T26" fmla="*/ 10 w 1425"/>
                <a:gd name="T27" fmla="*/ 1 h 595"/>
                <a:gd name="T28" fmla="*/ 10 w 1425"/>
                <a:gd name="T29" fmla="*/ 1 h 595"/>
                <a:gd name="T30" fmla="*/ 10 w 1425"/>
                <a:gd name="T31" fmla="*/ 1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425" h="595">
                  <a:moveTo>
                    <a:pt x="775" y="30"/>
                  </a:moveTo>
                  <a:lnTo>
                    <a:pt x="1425" y="30"/>
                  </a:lnTo>
                  <a:lnTo>
                    <a:pt x="1420" y="0"/>
                  </a:lnTo>
                  <a:lnTo>
                    <a:pt x="405" y="0"/>
                  </a:lnTo>
                  <a:lnTo>
                    <a:pt x="360" y="10"/>
                  </a:lnTo>
                  <a:lnTo>
                    <a:pt x="330" y="30"/>
                  </a:lnTo>
                  <a:lnTo>
                    <a:pt x="310" y="50"/>
                  </a:lnTo>
                  <a:lnTo>
                    <a:pt x="305" y="55"/>
                  </a:lnTo>
                  <a:lnTo>
                    <a:pt x="0" y="595"/>
                  </a:lnTo>
                  <a:lnTo>
                    <a:pt x="170" y="595"/>
                  </a:lnTo>
                  <a:lnTo>
                    <a:pt x="395" y="595"/>
                  </a:lnTo>
                  <a:lnTo>
                    <a:pt x="690" y="75"/>
                  </a:lnTo>
                  <a:lnTo>
                    <a:pt x="695" y="70"/>
                  </a:lnTo>
                  <a:lnTo>
                    <a:pt x="710" y="55"/>
                  </a:lnTo>
                  <a:lnTo>
                    <a:pt x="735" y="35"/>
                  </a:lnTo>
                  <a:lnTo>
                    <a:pt x="775" y="30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4" name="Freeform 13"/>
            <p:cNvSpPr>
              <a:spLocks/>
            </p:cNvSpPr>
            <p:nvPr userDrawn="1"/>
          </p:nvSpPr>
          <p:spPr bwMode="auto">
            <a:xfrm>
              <a:off x="1516" y="1580"/>
              <a:ext cx="735" cy="397"/>
            </a:xfrm>
            <a:custGeom>
              <a:avLst/>
              <a:gdLst>
                <a:gd name="T0" fmla="*/ 5 w 1000"/>
                <a:gd name="T1" fmla="*/ 1 h 540"/>
                <a:gd name="T2" fmla="*/ 13 w 1000"/>
                <a:gd name="T3" fmla="*/ 1 h 540"/>
                <a:gd name="T4" fmla="*/ 13 w 1000"/>
                <a:gd name="T5" fmla="*/ 0 h 540"/>
                <a:gd name="T6" fmla="*/ 4 w 1000"/>
                <a:gd name="T7" fmla="*/ 0 h 540"/>
                <a:gd name="T8" fmla="*/ 4 w 1000"/>
                <a:gd name="T9" fmla="*/ 1 h 540"/>
                <a:gd name="T10" fmla="*/ 4 w 1000"/>
                <a:gd name="T11" fmla="*/ 1 h 540"/>
                <a:gd name="T12" fmla="*/ 4 w 1000"/>
                <a:gd name="T13" fmla="*/ 1 h 540"/>
                <a:gd name="T14" fmla="*/ 4 w 1000"/>
                <a:gd name="T15" fmla="*/ 1 h 540"/>
                <a:gd name="T16" fmla="*/ 4 w 1000"/>
                <a:gd name="T17" fmla="*/ 1 h 540"/>
                <a:gd name="T18" fmla="*/ 4 w 1000"/>
                <a:gd name="T19" fmla="*/ 1 h 540"/>
                <a:gd name="T20" fmla="*/ 0 w 1000"/>
                <a:gd name="T21" fmla="*/ 7 h 540"/>
                <a:gd name="T22" fmla="*/ 1 w 1000"/>
                <a:gd name="T23" fmla="*/ 7 h 540"/>
                <a:gd name="T24" fmla="*/ 5 w 1000"/>
                <a:gd name="T25" fmla="*/ 1 h 540"/>
                <a:gd name="T26" fmla="*/ 5 w 1000"/>
                <a:gd name="T27" fmla="*/ 1 h 540"/>
                <a:gd name="T28" fmla="*/ 5 w 1000"/>
                <a:gd name="T29" fmla="*/ 1 h 540"/>
                <a:gd name="T30" fmla="*/ 5 w 1000"/>
                <a:gd name="T31" fmla="*/ 1 h 540"/>
                <a:gd name="T32" fmla="*/ 5 w 1000"/>
                <a:gd name="T33" fmla="*/ 1 h 540"/>
                <a:gd name="T34" fmla="*/ 5 w 1000"/>
                <a:gd name="T35" fmla="*/ 1 h 5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" h="540">
                  <a:moveTo>
                    <a:pt x="415" y="35"/>
                  </a:moveTo>
                  <a:lnTo>
                    <a:pt x="1000" y="35"/>
                  </a:lnTo>
                  <a:lnTo>
                    <a:pt x="1000" y="0"/>
                  </a:lnTo>
                  <a:lnTo>
                    <a:pt x="340" y="0"/>
                  </a:lnTo>
                  <a:lnTo>
                    <a:pt x="325" y="5"/>
                  </a:lnTo>
                  <a:lnTo>
                    <a:pt x="310" y="10"/>
                  </a:lnTo>
                  <a:lnTo>
                    <a:pt x="300" y="20"/>
                  </a:lnTo>
                  <a:lnTo>
                    <a:pt x="290" y="25"/>
                  </a:lnTo>
                  <a:lnTo>
                    <a:pt x="290" y="30"/>
                  </a:lnTo>
                  <a:lnTo>
                    <a:pt x="285" y="35"/>
                  </a:lnTo>
                  <a:lnTo>
                    <a:pt x="0" y="540"/>
                  </a:lnTo>
                  <a:lnTo>
                    <a:pt x="105" y="540"/>
                  </a:lnTo>
                  <a:lnTo>
                    <a:pt x="375" y="60"/>
                  </a:lnTo>
                  <a:lnTo>
                    <a:pt x="380" y="50"/>
                  </a:lnTo>
                  <a:lnTo>
                    <a:pt x="390" y="45"/>
                  </a:lnTo>
                  <a:lnTo>
                    <a:pt x="400" y="40"/>
                  </a:lnTo>
                  <a:lnTo>
                    <a:pt x="415" y="35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5" name="Freeform 14"/>
            <p:cNvSpPr>
              <a:spLocks/>
            </p:cNvSpPr>
            <p:nvPr userDrawn="1"/>
          </p:nvSpPr>
          <p:spPr bwMode="auto">
            <a:xfrm>
              <a:off x="1885" y="1841"/>
              <a:ext cx="189" cy="137"/>
            </a:xfrm>
            <a:custGeom>
              <a:avLst/>
              <a:gdLst>
                <a:gd name="T0" fmla="*/ 1 w 260"/>
                <a:gd name="T1" fmla="*/ 1 h 185"/>
                <a:gd name="T2" fmla="*/ 1 w 260"/>
                <a:gd name="T3" fmla="*/ 1 h 185"/>
                <a:gd name="T4" fmla="*/ 1 w 260"/>
                <a:gd name="T5" fmla="*/ 1 h 185"/>
                <a:gd name="T6" fmla="*/ 1 w 260"/>
                <a:gd name="T7" fmla="*/ 1 h 185"/>
                <a:gd name="T8" fmla="*/ 1 w 260"/>
                <a:gd name="T9" fmla="*/ 1 h 185"/>
                <a:gd name="T10" fmla="*/ 1 w 260"/>
                <a:gd name="T11" fmla="*/ 1 h 185"/>
                <a:gd name="T12" fmla="*/ 1 w 260"/>
                <a:gd name="T13" fmla="*/ 1 h 185"/>
                <a:gd name="T14" fmla="*/ 1 w 260"/>
                <a:gd name="T15" fmla="*/ 2 h 185"/>
                <a:gd name="T16" fmla="*/ 1 w 260"/>
                <a:gd name="T17" fmla="*/ 2 h 185"/>
                <a:gd name="T18" fmla="*/ 1 w 260"/>
                <a:gd name="T19" fmla="*/ 2 h 185"/>
                <a:gd name="T20" fmla="*/ 0 w 260"/>
                <a:gd name="T21" fmla="*/ 2 h 185"/>
                <a:gd name="T22" fmla="*/ 0 w 260"/>
                <a:gd name="T23" fmla="*/ 2 h 185"/>
                <a:gd name="T24" fmla="*/ 1 w 260"/>
                <a:gd name="T25" fmla="*/ 3 h 185"/>
                <a:gd name="T26" fmla="*/ 1 w 260"/>
                <a:gd name="T27" fmla="*/ 3 h 185"/>
                <a:gd name="T28" fmla="*/ 2 w 260"/>
                <a:gd name="T29" fmla="*/ 3 h 185"/>
                <a:gd name="T30" fmla="*/ 3 w 260"/>
                <a:gd name="T31" fmla="*/ 1 h 185"/>
                <a:gd name="T32" fmla="*/ 3 w 260"/>
                <a:gd name="T33" fmla="*/ 1 h 185"/>
                <a:gd name="T34" fmla="*/ 3 w 260"/>
                <a:gd name="T35" fmla="*/ 1 h 185"/>
                <a:gd name="T36" fmla="*/ 3 w 260"/>
                <a:gd name="T37" fmla="*/ 1 h 185"/>
                <a:gd name="T38" fmla="*/ 3 w 260"/>
                <a:gd name="T39" fmla="*/ 1 h 185"/>
                <a:gd name="T40" fmla="*/ 3 w 260"/>
                <a:gd name="T41" fmla="*/ 1 h 185"/>
                <a:gd name="T42" fmla="*/ 3 w 260"/>
                <a:gd name="T43" fmla="*/ 0 h 185"/>
                <a:gd name="T44" fmla="*/ 1 w 260"/>
                <a:gd name="T45" fmla="*/ 0 h 185"/>
                <a:gd name="T46" fmla="*/ 1 w 260"/>
                <a:gd name="T47" fmla="*/ 1 h 185"/>
                <a:gd name="T48" fmla="*/ 2 w 260"/>
                <a:gd name="T49" fmla="*/ 1 h 185"/>
                <a:gd name="T50" fmla="*/ 2 w 260"/>
                <a:gd name="T51" fmla="*/ 1 h 185"/>
                <a:gd name="T52" fmla="*/ 2 w 260"/>
                <a:gd name="T53" fmla="*/ 1 h 185"/>
                <a:gd name="T54" fmla="*/ 2 w 260"/>
                <a:gd name="T55" fmla="*/ 1 h 185"/>
                <a:gd name="T56" fmla="*/ 2 w 260"/>
                <a:gd name="T57" fmla="*/ 1 h 185"/>
                <a:gd name="T58" fmla="*/ 2 w 260"/>
                <a:gd name="T59" fmla="*/ 1 h 185"/>
                <a:gd name="T60" fmla="*/ 2 w 260"/>
                <a:gd name="T61" fmla="*/ 1 h 185"/>
                <a:gd name="T62" fmla="*/ 2 w 260"/>
                <a:gd name="T63" fmla="*/ 1 h 185"/>
                <a:gd name="T64" fmla="*/ 1 w 260"/>
                <a:gd name="T65" fmla="*/ 1 h 1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0" h="185">
                  <a:moveTo>
                    <a:pt x="65" y="85"/>
                  </a:moveTo>
                  <a:lnTo>
                    <a:pt x="50" y="85"/>
                  </a:lnTo>
                  <a:lnTo>
                    <a:pt x="40" y="90"/>
                  </a:lnTo>
                  <a:lnTo>
                    <a:pt x="30" y="100"/>
                  </a:lnTo>
                  <a:lnTo>
                    <a:pt x="25" y="105"/>
                  </a:lnTo>
                  <a:lnTo>
                    <a:pt x="20" y="110"/>
                  </a:lnTo>
                  <a:lnTo>
                    <a:pt x="5" y="135"/>
                  </a:lnTo>
                  <a:lnTo>
                    <a:pt x="5" y="145"/>
                  </a:lnTo>
                  <a:lnTo>
                    <a:pt x="0" y="155"/>
                  </a:lnTo>
                  <a:lnTo>
                    <a:pt x="0" y="165"/>
                  </a:lnTo>
                  <a:lnTo>
                    <a:pt x="5" y="175"/>
                  </a:lnTo>
                  <a:lnTo>
                    <a:pt x="15" y="185"/>
                  </a:lnTo>
                  <a:lnTo>
                    <a:pt x="165" y="185"/>
                  </a:lnTo>
                  <a:lnTo>
                    <a:pt x="260" y="25"/>
                  </a:lnTo>
                  <a:lnTo>
                    <a:pt x="260" y="20"/>
                  </a:lnTo>
                  <a:lnTo>
                    <a:pt x="260" y="15"/>
                  </a:lnTo>
                  <a:lnTo>
                    <a:pt x="255" y="5"/>
                  </a:lnTo>
                  <a:lnTo>
                    <a:pt x="250" y="5"/>
                  </a:lnTo>
                  <a:lnTo>
                    <a:pt x="240" y="0"/>
                  </a:lnTo>
                  <a:lnTo>
                    <a:pt x="90" y="0"/>
                  </a:lnTo>
                  <a:lnTo>
                    <a:pt x="55" y="60"/>
                  </a:lnTo>
                  <a:lnTo>
                    <a:pt x="140" y="60"/>
                  </a:lnTo>
                  <a:lnTo>
                    <a:pt x="145" y="65"/>
                  </a:lnTo>
                  <a:lnTo>
                    <a:pt x="145" y="70"/>
                  </a:lnTo>
                  <a:lnTo>
                    <a:pt x="145" y="75"/>
                  </a:lnTo>
                  <a:lnTo>
                    <a:pt x="140" y="80"/>
                  </a:lnTo>
                  <a:lnTo>
                    <a:pt x="140" y="85"/>
                  </a:lnTo>
                  <a:lnTo>
                    <a:pt x="65" y="85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6" name="Freeform 15"/>
            <p:cNvSpPr>
              <a:spLocks/>
            </p:cNvSpPr>
            <p:nvPr userDrawn="1"/>
          </p:nvSpPr>
          <p:spPr bwMode="auto">
            <a:xfrm>
              <a:off x="1616" y="1841"/>
              <a:ext cx="185" cy="137"/>
            </a:xfrm>
            <a:custGeom>
              <a:avLst/>
              <a:gdLst>
                <a:gd name="T0" fmla="*/ 2 w 250"/>
                <a:gd name="T1" fmla="*/ 1 h 185"/>
                <a:gd name="T2" fmla="*/ 3 w 250"/>
                <a:gd name="T3" fmla="*/ 1 h 185"/>
                <a:gd name="T4" fmla="*/ 4 w 250"/>
                <a:gd name="T5" fmla="*/ 0 h 185"/>
                <a:gd name="T6" fmla="*/ 1 w 250"/>
                <a:gd name="T7" fmla="*/ 0 h 185"/>
                <a:gd name="T8" fmla="*/ 1 w 250"/>
                <a:gd name="T9" fmla="*/ 1 h 185"/>
                <a:gd name="T10" fmla="*/ 1 w 250"/>
                <a:gd name="T11" fmla="*/ 1 h 185"/>
                <a:gd name="T12" fmla="*/ 1 w 250"/>
                <a:gd name="T13" fmla="*/ 1 h 185"/>
                <a:gd name="T14" fmla="*/ 1 w 250"/>
                <a:gd name="T15" fmla="*/ 1 h 185"/>
                <a:gd name="T16" fmla="*/ 1 w 250"/>
                <a:gd name="T17" fmla="*/ 1 h 185"/>
                <a:gd name="T18" fmla="*/ 0 w 250"/>
                <a:gd name="T19" fmla="*/ 3 h 185"/>
                <a:gd name="T20" fmla="*/ 1 w 250"/>
                <a:gd name="T21" fmla="*/ 3 h 185"/>
                <a:gd name="T22" fmla="*/ 2 w 250"/>
                <a:gd name="T23" fmla="*/ 1 h 185"/>
                <a:gd name="T24" fmla="*/ 2 w 250"/>
                <a:gd name="T25" fmla="*/ 1 h 185"/>
                <a:gd name="T26" fmla="*/ 2 w 250"/>
                <a:gd name="T27" fmla="*/ 1 h 185"/>
                <a:gd name="T28" fmla="*/ 2 w 250"/>
                <a:gd name="T29" fmla="*/ 1 h 185"/>
                <a:gd name="T30" fmla="*/ 2 w 250"/>
                <a:gd name="T31" fmla="*/ 1 h 1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0" h="185">
                  <a:moveTo>
                    <a:pt x="170" y="60"/>
                  </a:moveTo>
                  <a:lnTo>
                    <a:pt x="215" y="60"/>
                  </a:lnTo>
                  <a:lnTo>
                    <a:pt x="250" y="0"/>
                  </a:lnTo>
                  <a:lnTo>
                    <a:pt x="125" y="0"/>
                  </a:lnTo>
                  <a:lnTo>
                    <a:pt x="115" y="5"/>
                  </a:lnTo>
                  <a:lnTo>
                    <a:pt x="105" y="10"/>
                  </a:lnTo>
                  <a:lnTo>
                    <a:pt x="95" y="20"/>
                  </a:lnTo>
                  <a:lnTo>
                    <a:pt x="90" y="25"/>
                  </a:lnTo>
                  <a:lnTo>
                    <a:pt x="0" y="185"/>
                  </a:lnTo>
                  <a:lnTo>
                    <a:pt x="85" y="185"/>
                  </a:lnTo>
                  <a:lnTo>
                    <a:pt x="150" y="75"/>
                  </a:lnTo>
                  <a:lnTo>
                    <a:pt x="150" y="70"/>
                  </a:lnTo>
                  <a:lnTo>
                    <a:pt x="155" y="65"/>
                  </a:lnTo>
                  <a:lnTo>
                    <a:pt x="160" y="65"/>
                  </a:lnTo>
                  <a:lnTo>
                    <a:pt x="170" y="60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7" name="Freeform 16"/>
            <p:cNvSpPr>
              <a:spLocks/>
            </p:cNvSpPr>
            <p:nvPr userDrawn="1"/>
          </p:nvSpPr>
          <p:spPr bwMode="auto">
            <a:xfrm>
              <a:off x="1756" y="1803"/>
              <a:ext cx="173" cy="174"/>
            </a:xfrm>
            <a:custGeom>
              <a:avLst/>
              <a:gdLst>
                <a:gd name="T0" fmla="*/ 1 w 235"/>
                <a:gd name="T1" fmla="*/ 4 h 235"/>
                <a:gd name="T2" fmla="*/ 2 w 235"/>
                <a:gd name="T3" fmla="*/ 4 h 235"/>
                <a:gd name="T4" fmla="*/ 2 w 235"/>
                <a:gd name="T5" fmla="*/ 4 h 235"/>
                <a:gd name="T6" fmla="*/ 2 w 235"/>
                <a:gd name="T7" fmla="*/ 3 h 235"/>
                <a:gd name="T8" fmla="*/ 2 w 235"/>
                <a:gd name="T9" fmla="*/ 3 h 235"/>
                <a:gd name="T10" fmla="*/ 2 w 235"/>
                <a:gd name="T11" fmla="*/ 3 h 235"/>
                <a:gd name="T12" fmla="*/ 2 w 235"/>
                <a:gd name="T13" fmla="*/ 3 h 235"/>
                <a:gd name="T14" fmla="*/ 2 w 235"/>
                <a:gd name="T15" fmla="*/ 3 h 235"/>
                <a:gd name="T16" fmla="*/ 2 w 235"/>
                <a:gd name="T17" fmla="*/ 3 h 235"/>
                <a:gd name="T18" fmla="*/ 2 w 235"/>
                <a:gd name="T19" fmla="*/ 3 h 235"/>
                <a:gd name="T20" fmla="*/ 1 w 235"/>
                <a:gd name="T21" fmla="*/ 3 h 235"/>
                <a:gd name="T22" fmla="*/ 2 w 235"/>
                <a:gd name="T23" fmla="*/ 1 h 235"/>
                <a:gd name="T24" fmla="*/ 3 w 235"/>
                <a:gd name="T25" fmla="*/ 1 h 235"/>
                <a:gd name="T26" fmla="*/ 3 w 235"/>
                <a:gd name="T27" fmla="*/ 1 h 235"/>
                <a:gd name="T28" fmla="*/ 2 w 235"/>
                <a:gd name="T29" fmla="*/ 1 h 235"/>
                <a:gd name="T30" fmla="*/ 3 w 235"/>
                <a:gd name="T31" fmla="*/ 0 h 235"/>
                <a:gd name="T32" fmla="*/ 1 w 235"/>
                <a:gd name="T33" fmla="*/ 0 h 235"/>
                <a:gd name="T34" fmla="*/ 0 w 235"/>
                <a:gd name="T35" fmla="*/ 3 h 235"/>
                <a:gd name="T36" fmla="*/ 0 w 235"/>
                <a:gd name="T37" fmla="*/ 3 h 235"/>
                <a:gd name="T38" fmla="*/ 0 w 235"/>
                <a:gd name="T39" fmla="*/ 3 h 235"/>
                <a:gd name="T40" fmla="*/ 0 w 235"/>
                <a:gd name="T41" fmla="*/ 3 h 235"/>
                <a:gd name="T42" fmla="*/ 0 w 235"/>
                <a:gd name="T43" fmla="*/ 3 h 235"/>
                <a:gd name="T44" fmla="*/ 0 w 235"/>
                <a:gd name="T45" fmla="*/ 3 h 235"/>
                <a:gd name="T46" fmla="*/ 1 w 235"/>
                <a:gd name="T47" fmla="*/ 4 h 235"/>
                <a:gd name="T48" fmla="*/ 1 w 235"/>
                <a:gd name="T49" fmla="*/ 4 h 2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35" h="235">
                  <a:moveTo>
                    <a:pt x="20" y="235"/>
                  </a:moveTo>
                  <a:lnTo>
                    <a:pt x="160" y="235"/>
                  </a:lnTo>
                  <a:lnTo>
                    <a:pt x="155" y="230"/>
                  </a:lnTo>
                  <a:lnTo>
                    <a:pt x="155" y="220"/>
                  </a:lnTo>
                  <a:lnTo>
                    <a:pt x="155" y="210"/>
                  </a:lnTo>
                  <a:lnTo>
                    <a:pt x="155" y="205"/>
                  </a:lnTo>
                  <a:lnTo>
                    <a:pt x="155" y="195"/>
                  </a:lnTo>
                  <a:lnTo>
                    <a:pt x="160" y="185"/>
                  </a:lnTo>
                  <a:lnTo>
                    <a:pt x="100" y="185"/>
                  </a:lnTo>
                  <a:lnTo>
                    <a:pt x="140" y="110"/>
                  </a:lnTo>
                  <a:lnTo>
                    <a:pt x="200" y="110"/>
                  </a:lnTo>
                  <a:lnTo>
                    <a:pt x="235" y="50"/>
                  </a:lnTo>
                  <a:lnTo>
                    <a:pt x="175" y="50"/>
                  </a:lnTo>
                  <a:lnTo>
                    <a:pt x="205" y="0"/>
                  </a:lnTo>
                  <a:lnTo>
                    <a:pt x="120" y="0"/>
                  </a:lnTo>
                  <a:lnTo>
                    <a:pt x="0" y="210"/>
                  </a:lnTo>
                  <a:lnTo>
                    <a:pt x="0" y="215"/>
                  </a:lnTo>
                  <a:lnTo>
                    <a:pt x="0" y="220"/>
                  </a:lnTo>
                  <a:lnTo>
                    <a:pt x="0" y="225"/>
                  </a:lnTo>
                  <a:lnTo>
                    <a:pt x="0" y="230"/>
                  </a:lnTo>
                  <a:lnTo>
                    <a:pt x="10" y="235"/>
                  </a:lnTo>
                  <a:lnTo>
                    <a:pt x="20" y="235"/>
                  </a:lnTo>
                  <a:close/>
                </a:path>
              </a:pathLst>
            </a:custGeom>
            <a:solidFill>
              <a:srgbClr val="050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8" name="Freeform 17"/>
            <p:cNvSpPr>
              <a:spLocks/>
            </p:cNvSpPr>
            <p:nvPr userDrawn="1"/>
          </p:nvSpPr>
          <p:spPr bwMode="auto">
            <a:xfrm>
              <a:off x="1943" y="1933"/>
              <a:ext cx="30" cy="19"/>
            </a:xfrm>
            <a:custGeom>
              <a:avLst/>
              <a:gdLst>
                <a:gd name="T0" fmla="*/ 2 w 40"/>
                <a:gd name="T1" fmla="*/ 0 h 25"/>
                <a:gd name="T2" fmla="*/ 2 w 40"/>
                <a:gd name="T3" fmla="*/ 0 h 25"/>
                <a:gd name="T4" fmla="*/ 2 w 40"/>
                <a:gd name="T5" fmla="*/ 0 h 25"/>
                <a:gd name="T6" fmla="*/ 2 w 40"/>
                <a:gd name="T7" fmla="*/ 0 h 25"/>
                <a:gd name="T8" fmla="*/ 0 w 40"/>
                <a:gd name="T9" fmla="*/ 2 h 25"/>
                <a:gd name="T10" fmla="*/ 0 w 40"/>
                <a:gd name="T11" fmla="*/ 2 h 25"/>
                <a:gd name="T12" fmla="*/ 0 w 40"/>
                <a:gd name="T13" fmla="*/ 2 h 25"/>
                <a:gd name="T14" fmla="*/ 0 w 40"/>
                <a:gd name="T15" fmla="*/ 2 h 25"/>
                <a:gd name="T16" fmla="*/ 2 w 40"/>
                <a:gd name="T17" fmla="*/ 2 h 25"/>
                <a:gd name="T18" fmla="*/ 2 w 40"/>
                <a:gd name="T19" fmla="*/ 2 h 25"/>
                <a:gd name="T20" fmla="*/ 2 w 40"/>
                <a:gd name="T21" fmla="*/ 0 h 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" h="25">
                  <a:moveTo>
                    <a:pt x="40" y="0"/>
                  </a:moveTo>
                  <a:lnTo>
                    <a:pt x="15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25" y="2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1" name="Text Box 18"/>
          <p:cNvSpPr txBox="1">
            <a:spLocks noChangeArrowheads="1"/>
          </p:cNvSpPr>
          <p:nvPr/>
        </p:nvSpPr>
        <p:spPr bwMode="auto">
          <a:xfrm>
            <a:off x="4084638" y="2411413"/>
            <a:ext cx="3517900" cy="1450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>
            <a:lvl1pPr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defRPr sz="24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3600" smtClean="0">
                <a:latin typeface="Franklin Gothic Medium" pitchFamily="34" charset="0"/>
                <a:ea typeface="+mn-ea"/>
                <a:cs typeface="+mn-cs"/>
              </a:rPr>
              <a:t>Regional </a:t>
            </a:r>
            <a:br>
              <a:rPr lang="en-US" sz="3600" smtClean="0">
                <a:latin typeface="Franklin Gothic Medium" pitchFamily="34" charset="0"/>
                <a:ea typeface="+mn-ea"/>
                <a:cs typeface="+mn-cs"/>
              </a:rPr>
            </a:br>
            <a:r>
              <a:rPr lang="en-US" sz="3600" smtClean="0">
                <a:latin typeface="Franklin Gothic Medium" pitchFamily="34" charset="0"/>
                <a:ea typeface="+mn-ea"/>
                <a:cs typeface="+mn-cs"/>
              </a:rPr>
              <a:t>Transportation</a:t>
            </a:r>
            <a:br>
              <a:rPr lang="en-US" sz="3600" smtClean="0">
                <a:latin typeface="Franklin Gothic Medium" pitchFamily="34" charset="0"/>
                <a:ea typeface="+mn-ea"/>
                <a:cs typeface="+mn-cs"/>
              </a:rPr>
            </a:br>
            <a:r>
              <a:rPr lang="en-US" sz="3600" smtClean="0">
                <a:latin typeface="Franklin Gothic Medium" pitchFamily="34" charset="0"/>
                <a:ea typeface="+mn-ea"/>
                <a:cs typeface="+mn-cs"/>
              </a:rPr>
              <a:t>Authority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92" r:id="rId1"/>
    <p:sldLayoutId id="2147486393" r:id="rId2"/>
    <p:sldLayoutId id="2147486394" r:id="rId3"/>
    <p:sldLayoutId id="2147486395" r:id="rId4"/>
    <p:sldLayoutId id="2147486396" r:id="rId5"/>
    <p:sldLayoutId id="2147486397" r:id="rId6"/>
    <p:sldLayoutId id="2147486398" r:id="rId7"/>
    <p:sldLayoutId id="2147486399" r:id="rId8"/>
    <p:sldLayoutId id="2147486400" r:id="rId9"/>
    <p:sldLayoutId id="2147486401" r:id="rId10"/>
    <p:sldLayoutId id="2147486402" r:id="rId11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02CE2F9-E227-354F-AF44-08C9C09DC235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FABD614-0092-F344-8471-AA23CE41D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0" y="5873750"/>
            <a:ext cx="9144000" cy="984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grpSp>
        <p:nvGrpSpPr>
          <p:cNvPr id="18438" name="Group 8"/>
          <p:cNvGrpSpPr>
            <a:grpSpLocks/>
          </p:cNvGrpSpPr>
          <p:nvPr/>
        </p:nvGrpSpPr>
        <p:grpSpPr bwMode="auto">
          <a:xfrm>
            <a:off x="530225" y="5957888"/>
            <a:ext cx="700088" cy="700087"/>
            <a:chOff x="6849" y="2520"/>
            <a:chExt cx="1896" cy="1896"/>
          </a:xfrm>
        </p:grpSpPr>
        <p:sp>
          <p:nvSpPr>
            <p:cNvPr id="18444" name="AutoShape 9"/>
            <p:cNvSpPr>
              <a:spLocks noChangeAspect="1" noChangeArrowheads="1"/>
            </p:cNvSpPr>
            <p:nvPr/>
          </p:nvSpPr>
          <p:spPr bwMode="auto">
            <a:xfrm>
              <a:off x="6849" y="2520"/>
              <a:ext cx="1896" cy="1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Oval 10"/>
            <p:cNvSpPr>
              <a:spLocks noChangeArrowheads="1"/>
            </p:cNvSpPr>
            <p:nvPr/>
          </p:nvSpPr>
          <p:spPr bwMode="auto">
            <a:xfrm>
              <a:off x="6853" y="2524"/>
              <a:ext cx="1875" cy="1875"/>
            </a:xfrm>
            <a:prstGeom prst="ellipse">
              <a:avLst/>
            </a:prstGeom>
            <a:solidFill>
              <a:srgbClr val="3A5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>
              <a:off x="7786" y="3457"/>
              <a:ext cx="4" cy="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2"/>
            <p:cNvSpPr>
              <a:spLocks noChangeShapeType="1"/>
            </p:cNvSpPr>
            <p:nvPr/>
          </p:nvSpPr>
          <p:spPr bwMode="auto">
            <a:xfrm>
              <a:off x="7786" y="3457"/>
              <a:ext cx="4" cy="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3"/>
            <p:cNvSpPr>
              <a:spLocks/>
            </p:cNvSpPr>
            <p:nvPr/>
          </p:nvSpPr>
          <p:spPr bwMode="auto">
            <a:xfrm>
              <a:off x="6948" y="2963"/>
              <a:ext cx="1750" cy="271"/>
            </a:xfrm>
            <a:custGeom>
              <a:avLst/>
              <a:gdLst>
                <a:gd name="T0" fmla="*/ 0 w 296"/>
                <a:gd name="T1" fmla="*/ 2147483647 h 46"/>
                <a:gd name="T2" fmla="*/ 2147483647 w 296"/>
                <a:gd name="T3" fmla="*/ 2147483647 h 46"/>
                <a:gd name="T4" fmla="*/ 2147483647 w 296"/>
                <a:gd name="T5" fmla="*/ 2147483647 h 46"/>
                <a:gd name="T6" fmla="*/ 2147483647 w 296"/>
                <a:gd name="T7" fmla="*/ 2147483647 h 46"/>
                <a:gd name="T8" fmla="*/ 2147483647 w 296"/>
                <a:gd name="T9" fmla="*/ 2147483647 h 46"/>
                <a:gd name="T10" fmla="*/ 2147483647 w 296"/>
                <a:gd name="T11" fmla="*/ 2147483647 h 46"/>
                <a:gd name="T12" fmla="*/ 2147483647 w 296"/>
                <a:gd name="T13" fmla="*/ 2147483647 h 46"/>
                <a:gd name="T14" fmla="*/ 2147483647 w 296"/>
                <a:gd name="T15" fmla="*/ 0 h 46"/>
                <a:gd name="T16" fmla="*/ 0 w 296"/>
                <a:gd name="T17" fmla="*/ 2147483647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6" h="46">
                  <a:moveTo>
                    <a:pt x="0" y="16"/>
                  </a:move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50" y="46"/>
                    <a:pt x="63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74" y="39"/>
                    <a:pt x="65" y="34"/>
                    <a:pt x="65" y="3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4" y="6"/>
                    <a:pt x="0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4"/>
            <p:cNvSpPr>
              <a:spLocks/>
            </p:cNvSpPr>
            <p:nvPr/>
          </p:nvSpPr>
          <p:spPr bwMode="auto">
            <a:xfrm>
              <a:off x="7017" y="2903"/>
              <a:ext cx="1655" cy="262"/>
            </a:xfrm>
            <a:custGeom>
              <a:avLst/>
              <a:gdLst>
                <a:gd name="T0" fmla="*/ 2147483647 w 281"/>
                <a:gd name="T1" fmla="*/ 2147483647 h 44"/>
                <a:gd name="T2" fmla="*/ 2147483647 w 281"/>
                <a:gd name="T3" fmla="*/ 2147483647 h 44"/>
                <a:gd name="T4" fmla="*/ 2147483647 w 281"/>
                <a:gd name="T5" fmla="*/ 2147483647 h 44"/>
                <a:gd name="T6" fmla="*/ 2147483647 w 281"/>
                <a:gd name="T7" fmla="*/ 2147483647 h 44"/>
                <a:gd name="T8" fmla="*/ 2147483647 w 281"/>
                <a:gd name="T9" fmla="*/ 2147483647 h 44"/>
                <a:gd name="T10" fmla="*/ 0 w 281"/>
                <a:gd name="T11" fmla="*/ 2147483647 h 44"/>
                <a:gd name="T12" fmla="*/ 2147483647 w 281"/>
                <a:gd name="T13" fmla="*/ 0 h 44"/>
                <a:gd name="T14" fmla="*/ 2147483647 w 281"/>
                <a:gd name="T15" fmla="*/ 2147483647 h 44"/>
                <a:gd name="T16" fmla="*/ 2147483647 w 281"/>
                <a:gd name="T17" fmla="*/ 2147483647 h 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1" h="44">
                  <a:moveTo>
                    <a:pt x="71" y="38"/>
                  </a:moveTo>
                  <a:cubicBezTo>
                    <a:pt x="279" y="38"/>
                    <a:pt x="279" y="38"/>
                    <a:pt x="279" y="38"/>
                  </a:cubicBezTo>
                  <a:cubicBezTo>
                    <a:pt x="281" y="44"/>
                    <a:pt x="281" y="44"/>
                    <a:pt x="281" y="44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65" y="44"/>
                    <a:pt x="57" y="39"/>
                    <a:pt x="57" y="3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8" y="38"/>
                    <a:pt x="71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5"/>
            <p:cNvSpPr>
              <a:spLocks/>
            </p:cNvSpPr>
            <p:nvPr/>
          </p:nvSpPr>
          <p:spPr bwMode="auto">
            <a:xfrm>
              <a:off x="7025" y="3264"/>
              <a:ext cx="1685" cy="709"/>
            </a:xfrm>
            <a:custGeom>
              <a:avLst/>
              <a:gdLst>
                <a:gd name="T0" fmla="*/ 2147483647 w 285"/>
                <a:gd name="T1" fmla="*/ 2147483647 h 120"/>
                <a:gd name="T2" fmla="*/ 2147483647 w 285"/>
                <a:gd name="T3" fmla="*/ 2147483647 h 120"/>
                <a:gd name="T4" fmla="*/ 2147483647 w 285"/>
                <a:gd name="T5" fmla="*/ 0 h 120"/>
                <a:gd name="T6" fmla="*/ 2147483647 w 285"/>
                <a:gd name="T7" fmla="*/ 0 h 120"/>
                <a:gd name="T8" fmla="*/ 2147483647 w 285"/>
                <a:gd name="T9" fmla="*/ 2147483647 h 120"/>
                <a:gd name="T10" fmla="*/ 0 w 285"/>
                <a:gd name="T11" fmla="*/ 2147483647 h 120"/>
                <a:gd name="T12" fmla="*/ 2147483647 w 285"/>
                <a:gd name="T13" fmla="*/ 2147483647 h 120"/>
                <a:gd name="T14" fmla="*/ 2147483647 w 285"/>
                <a:gd name="T15" fmla="*/ 2147483647 h 120"/>
                <a:gd name="T16" fmla="*/ 2147483647 w 285"/>
                <a:gd name="T17" fmla="*/ 2147483647 h 120"/>
                <a:gd name="T18" fmla="*/ 2147483647 w 285"/>
                <a:gd name="T19" fmla="*/ 2147483647 h 1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5" h="120">
                  <a:moveTo>
                    <a:pt x="155" y="6"/>
                  </a:moveTo>
                  <a:cubicBezTo>
                    <a:pt x="285" y="6"/>
                    <a:pt x="285" y="6"/>
                    <a:pt x="285" y="6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68" y="0"/>
                    <a:pt x="61" y="12"/>
                    <a:pt x="61" y="12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138" y="15"/>
                    <a:pt x="138" y="15"/>
                    <a:pt x="138" y="15"/>
                  </a:cubicBezTo>
                  <a:cubicBezTo>
                    <a:pt x="138" y="15"/>
                    <a:pt x="144" y="6"/>
                    <a:pt x="15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6"/>
            <p:cNvSpPr>
              <a:spLocks/>
            </p:cNvSpPr>
            <p:nvPr/>
          </p:nvSpPr>
          <p:spPr bwMode="auto">
            <a:xfrm>
              <a:off x="7533" y="3337"/>
              <a:ext cx="1191" cy="636"/>
            </a:xfrm>
            <a:custGeom>
              <a:avLst/>
              <a:gdLst>
                <a:gd name="T0" fmla="*/ 2147483647 w 201"/>
                <a:gd name="T1" fmla="*/ 2147483647 h 108"/>
                <a:gd name="T2" fmla="*/ 2147483647 w 201"/>
                <a:gd name="T3" fmla="*/ 2147483647 h 108"/>
                <a:gd name="T4" fmla="*/ 2147483647 w 201"/>
                <a:gd name="T5" fmla="*/ 0 h 108"/>
                <a:gd name="T6" fmla="*/ 2147483647 w 201"/>
                <a:gd name="T7" fmla="*/ 0 h 108"/>
                <a:gd name="T8" fmla="*/ 2147483647 w 201"/>
                <a:gd name="T9" fmla="*/ 2147483647 h 108"/>
                <a:gd name="T10" fmla="*/ 0 w 201"/>
                <a:gd name="T11" fmla="*/ 2147483647 h 108"/>
                <a:gd name="T12" fmla="*/ 2147483647 w 201"/>
                <a:gd name="T13" fmla="*/ 2147483647 h 108"/>
                <a:gd name="T14" fmla="*/ 2147483647 w 201"/>
                <a:gd name="T15" fmla="*/ 2147483647 h 108"/>
                <a:gd name="T16" fmla="*/ 2147483647 w 201"/>
                <a:gd name="T17" fmla="*/ 2147483647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1" h="108">
                  <a:moveTo>
                    <a:pt x="84" y="6"/>
                  </a:moveTo>
                  <a:cubicBezTo>
                    <a:pt x="201" y="6"/>
                    <a:pt x="201" y="6"/>
                    <a:pt x="201" y="6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1" y="0"/>
                    <a:pt x="58" y="6"/>
                    <a:pt x="58" y="6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21" y="108"/>
                    <a:pt x="21" y="108"/>
                    <a:pt x="21" y="108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5" y="11"/>
                    <a:pt x="78" y="6"/>
                    <a:pt x="84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17"/>
            <p:cNvSpPr>
              <a:spLocks/>
            </p:cNvSpPr>
            <p:nvPr/>
          </p:nvSpPr>
          <p:spPr bwMode="auto">
            <a:xfrm>
              <a:off x="8113" y="3750"/>
              <a:ext cx="327" cy="224"/>
            </a:xfrm>
            <a:custGeom>
              <a:avLst/>
              <a:gdLst>
                <a:gd name="T0" fmla="*/ 2147483647 w 55"/>
                <a:gd name="T1" fmla="*/ 2147483647 h 38"/>
                <a:gd name="T2" fmla="*/ 2147483647 w 55"/>
                <a:gd name="T3" fmla="*/ 2147483647 h 38"/>
                <a:gd name="T4" fmla="*/ 2147483647 w 55"/>
                <a:gd name="T5" fmla="*/ 2147483647 h 38"/>
                <a:gd name="T6" fmla="*/ 2147483647 w 55"/>
                <a:gd name="T7" fmla="*/ 2147483647 h 38"/>
                <a:gd name="T8" fmla="*/ 2147483647 w 55"/>
                <a:gd name="T9" fmla="*/ 2147483647 h 38"/>
                <a:gd name="T10" fmla="*/ 2147483647 w 55"/>
                <a:gd name="T11" fmla="*/ 2147483647 h 38"/>
                <a:gd name="T12" fmla="*/ 2147483647 w 55"/>
                <a:gd name="T13" fmla="*/ 0 h 38"/>
                <a:gd name="T14" fmla="*/ 2147483647 w 55"/>
                <a:gd name="T15" fmla="*/ 0 h 38"/>
                <a:gd name="T16" fmla="*/ 2147483647 w 55"/>
                <a:gd name="T17" fmla="*/ 2147483647 h 38"/>
                <a:gd name="T18" fmla="*/ 2147483647 w 55"/>
                <a:gd name="T19" fmla="*/ 2147483647 h 38"/>
                <a:gd name="T20" fmla="*/ 2147483647 w 55"/>
                <a:gd name="T21" fmla="*/ 2147483647 h 38"/>
                <a:gd name="T22" fmla="*/ 2147483647 w 55"/>
                <a:gd name="T23" fmla="*/ 2147483647 h 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5" h="38">
                  <a:moveTo>
                    <a:pt x="15" y="17"/>
                  </a:moveTo>
                  <a:cubicBezTo>
                    <a:pt x="9" y="17"/>
                    <a:pt x="6" y="22"/>
                    <a:pt x="6" y="22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0" y="34"/>
                    <a:pt x="6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5"/>
                    <a:pt x="55" y="0"/>
                    <a:pt x="5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4" y="13"/>
                    <a:pt x="30" y="17"/>
                    <a:pt x="30" y="17"/>
                  </a:cubicBezTo>
                  <a:lnTo>
                    <a:pt x="15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18"/>
            <p:cNvSpPr>
              <a:spLocks/>
            </p:cNvSpPr>
            <p:nvPr/>
          </p:nvSpPr>
          <p:spPr bwMode="auto">
            <a:xfrm>
              <a:off x="7696" y="3750"/>
              <a:ext cx="292" cy="224"/>
            </a:xfrm>
            <a:custGeom>
              <a:avLst/>
              <a:gdLst>
                <a:gd name="T0" fmla="*/ 2147483647 w 50"/>
                <a:gd name="T1" fmla="*/ 2147483647 h 38"/>
                <a:gd name="T2" fmla="*/ 2147483647 w 50"/>
                <a:gd name="T3" fmla="*/ 2147483647 h 38"/>
                <a:gd name="T4" fmla="*/ 2147483647 w 50"/>
                <a:gd name="T5" fmla="*/ 0 h 38"/>
                <a:gd name="T6" fmla="*/ 2147483647 w 50"/>
                <a:gd name="T7" fmla="*/ 0 h 38"/>
                <a:gd name="T8" fmla="*/ 2147483647 w 50"/>
                <a:gd name="T9" fmla="*/ 2147483647 h 38"/>
                <a:gd name="T10" fmla="*/ 0 w 50"/>
                <a:gd name="T11" fmla="*/ 2147483647 h 38"/>
                <a:gd name="T12" fmla="*/ 2147483647 w 50"/>
                <a:gd name="T13" fmla="*/ 2147483647 h 38"/>
                <a:gd name="T14" fmla="*/ 2147483647 w 50"/>
                <a:gd name="T15" fmla="*/ 2147483647 h 38"/>
                <a:gd name="T16" fmla="*/ 2147483647 w 50"/>
                <a:gd name="T17" fmla="*/ 2147483647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38">
                  <a:moveTo>
                    <a:pt x="35" y="12"/>
                  </a:moveTo>
                  <a:cubicBezTo>
                    <a:pt x="43" y="12"/>
                    <a:pt x="43" y="12"/>
                    <a:pt x="43" y="12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1" y="0"/>
                    <a:pt x="18" y="6"/>
                    <a:pt x="18" y="6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32" y="12"/>
                    <a:pt x="35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19"/>
            <p:cNvSpPr>
              <a:spLocks/>
            </p:cNvSpPr>
            <p:nvPr/>
          </p:nvSpPr>
          <p:spPr bwMode="auto">
            <a:xfrm>
              <a:off x="7907" y="3689"/>
              <a:ext cx="288" cy="284"/>
            </a:xfrm>
            <a:custGeom>
              <a:avLst/>
              <a:gdLst>
                <a:gd name="T0" fmla="*/ 2147483647 w 49"/>
                <a:gd name="T1" fmla="*/ 2147483647 h 48"/>
                <a:gd name="T2" fmla="*/ 2147483647 w 49"/>
                <a:gd name="T3" fmla="*/ 2147483647 h 48"/>
                <a:gd name="T4" fmla="*/ 2147483647 w 49"/>
                <a:gd name="T5" fmla="*/ 2147483647 h 48"/>
                <a:gd name="T6" fmla="*/ 2147483647 w 49"/>
                <a:gd name="T7" fmla="*/ 2147483647 h 48"/>
                <a:gd name="T8" fmla="*/ 2147483647 w 49"/>
                <a:gd name="T9" fmla="*/ 2147483647 h 48"/>
                <a:gd name="T10" fmla="*/ 2147483647 w 49"/>
                <a:gd name="T11" fmla="*/ 2147483647 h 48"/>
                <a:gd name="T12" fmla="*/ 2147483647 w 49"/>
                <a:gd name="T13" fmla="*/ 2147483647 h 48"/>
                <a:gd name="T14" fmla="*/ 2147483647 w 49"/>
                <a:gd name="T15" fmla="*/ 2147483647 h 48"/>
                <a:gd name="T16" fmla="*/ 2147483647 w 49"/>
                <a:gd name="T17" fmla="*/ 2147483647 h 48"/>
                <a:gd name="T18" fmla="*/ 2147483647 w 49"/>
                <a:gd name="T19" fmla="*/ 0 h 48"/>
                <a:gd name="T20" fmla="*/ 2147483647 w 49"/>
                <a:gd name="T21" fmla="*/ 0 h 48"/>
                <a:gd name="T22" fmla="*/ 2147483647 w 49"/>
                <a:gd name="T23" fmla="*/ 2147483647 h 48"/>
                <a:gd name="T24" fmla="*/ 2147483647 w 49"/>
                <a:gd name="T25" fmla="*/ 2147483647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48">
                  <a:moveTo>
                    <a:pt x="6" y="48"/>
                  </a:move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33" y="46"/>
                    <a:pt x="33" y="43"/>
                  </a:cubicBezTo>
                  <a:cubicBezTo>
                    <a:pt x="33" y="43"/>
                    <a:pt x="33" y="40"/>
                    <a:pt x="34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42"/>
                    <a:pt x="0" y="48"/>
                    <a:pt x="6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0"/>
            <p:cNvSpPr>
              <a:spLocks/>
            </p:cNvSpPr>
            <p:nvPr/>
          </p:nvSpPr>
          <p:spPr bwMode="auto">
            <a:xfrm>
              <a:off x="8212" y="3896"/>
              <a:ext cx="56" cy="30"/>
            </a:xfrm>
            <a:custGeom>
              <a:avLst/>
              <a:gdLst>
                <a:gd name="T0" fmla="*/ 2147483647 w 9"/>
                <a:gd name="T1" fmla="*/ 0 h 5"/>
                <a:gd name="T2" fmla="*/ 2147483647 w 9"/>
                <a:gd name="T3" fmla="*/ 0 h 5"/>
                <a:gd name="T4" fmla="*/ 2147483647 w 9"/>
                <a:gd name="T5" fmla="*/ 2147483647 h 5"/>
                <a:gd name="T6" fmla="*/ 2147483647 w 9"/>
                <a:gd name="T7" fmla="*/ 2147483647 h 5"/>
                <a:gd name="T8" fmla="*/ 2147483647 w 9"/>
                <a:gd name="T9" fmla="*/ 2147483647 h 5"/>
                <a:gd name="T10" fmla="*/ 2147483647 w 9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5">
                  <a:moveTo>
                    <a:pt x="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2" y="0"/>
                    <a:pt x="1" y="2"/>
                  </a:cubicBezTo>
                  <a:cubicBezTo>
                    <a:pt x="0" y="4"/>
                    <a:pt x="2" y="5"/>
                    <a:pt x="2" y="5"/>
                  </a:cubicBezTo>
                  <a:cubicBezTo>
                    <a:pt x="6" y="5"/>
                    <a:pt x="6" y="5"/>
                    <a:pt x="6" y="5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4369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9" name="Picture 21" descr="NIPC_logo_COLOR"/>
          <p:cNvSpPr>
            <a:spLocks noChangeAspect="1" noChangeArrowheads="1"/>
          </p:cNvSpPr>
          <p:nvPr/>
        </p:nvSpPr>
        <p:spPr bwMode="auto">
          <a:xfrm>
            <a:off x="5494338" y="6196013"/>
            <a:ext cx="3194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Picture 22" descr="IDOT_LOGO"/>
          <p:cNvSpPr>
            <a:spLocks noChangeAspect="1" noChangeArrowheads="1"/>
          </p:cNvSpPr>
          <p:nvPr/>
        </p:nvSpPr>
        <p:spPr bwMode="auto">
          <a:xfrm>
            <a:off x="1812925" y="6042025"/>
            <a:ext cx="19653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Picture 23" descr="Tollway_logo"/>
          <p:cNvSpPr>
            <a:spLocks noChangeAspect="1" noChangeArrowheads="1"/>
          </p:cNvSpPr>
          <p:nvPr/>
        </p:nvSpPr>
        <p:spPr bwMode="auto">
          <a:xfrm>
            <a:off x="4117975" y="6099175"/>
            <a:ext cx="9064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46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43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06763"/>
            <a:ext cx="82296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71" r:id="rId1"/>
    <p:sldLayoutId id="2147486272" r:id="rId2"/>
    <p:sldLayoutId id="2147486273" r:id="rId3"/>
    <p:sldLayoutId id="2147486274" r:id="rId4"/>
    <p:sldLayoutId id="2147486275" r:id="rId5"/>
    <p:sldLayoutId id="2147486276" r:id="rId6"/>
    <p:sldLayoutId id="2147486277" r:id="rId7"/>
    <p:sldLayoutId id="2147486278" r:id="rId8"/>
    <p:sldLayoutId id="2147486279" r:id="rId9"/>
    <p:sldLayoutId id="2147486280" r:id="rId10"/>
    <p:sldLayoutId id="214748628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Franklin Gothic 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0215668-2843-5B4B-B380-E0AA8EF87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2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498725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475413"/>
            <a:ext cx="82296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725" name="Rectangle 10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30726" name="Rectangle 11"/>
          <p:cNvSpPr>
            <a:spLocks noChangeArrowheads="1"/>
          </p:cNvSpPr>
          <p:nvPr/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A6271DF-B51A-FC46-9CD7-65AAF969681E}" type="slidenum">
              <a:rPr lang="en-US" sz="1100" b="1">
                <a:solidFill>
                  <a:schemeClr val="bg1"/>
                </a:solidFill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100" b="1">
              <a:solidFill>
                <a:schemeClr val="bg1"/>
              </a:solidFill>
            </a:endParaRPr>
          </a:p>
        </p:txBody>
      </p:sp>
      <p:sp>
        <p:nvSpPr>
          <p:cNvPr id="39630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3DC2FA69-446C-5647-B967-832B155F0CD8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39630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bg1"/>
                </a:solidFill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82" r:id="rId1"/>
    <p:sldLayoutId id="2147486283" r:id="rId2"/>
    <p:sldLayoutId id="2147486284" r:id="rId3"/>
    <p:sldLayoutId id="2147486285" r:id="rId4"/>
    <p:sldLayoutId id="2147486286" r:id="rId5"/>
    <p:sldLayoutId id="2147486287" r:id="rId6"/>
    <p:sldLayoutId id="2147486288" r:id="rId7"/>
    <p:sldLayoutId id="2147486289" r:id="rId8"/>
    <p:sldLayoutId id="2147486290" r:id="rId9"/>
    <p:sldLayoutId id="2147486291" r:id="rId10"/>
    <p:sldLayoutId id="2147486292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">
          <a:solidFill>
            <a:schemeClr val="bg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511925"/>
            <a:ext cx="78247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1" name="Picture 7" descr="DSC_5518-colored2"/>
          <p:cNvSpPr>
            <a:spLocks noChangeAspect="1"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498725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87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E87CDCE-D88F-AF4C-8F8D-4DF07AB5B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8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800">
          <a:solidFill>
            <a:schemeClr val="bg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8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8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39766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387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D0543ABD-5B26-4A4C-85EF-CAD2A6C70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8288" y="2127250"/>
            <a:ext cx="4303712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7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8EE70FCB-1ECD-464A-96F8-F5BF2E1902AE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387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04" r:id="rId1"/>
    <p:sldLayoutId id="2147486305" r:id="rId2"/>
    <p:sldLayoutId id="2147486306" r:id="rId3"/>
    <p:sldLayoutId id="2147486307" r:id="rId4"/>
    <p:sldLayoutId id="2147486308" r:id="rId5"/>
    <p:sldLayoutId id="2147486309" r:id="rId6"/>
    <p:sldLayoutId id="2147486310" r:id="rId7"/>
    <p:sldLayoutId id="2147486311" r:id="rId8"/>
    <p:sldLayoutId id="2147486312" r:id="rId9"/>
    <p:sldLayoutId id="2147486313" r:id="rId10"/>
    <p:sldLayoutId id="2147486314" r:id="rId11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61975" indent="-274638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-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♦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37084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E3F92AC5-0001-2547-BA7B-ECB49E8A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173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03824719-856E-384B-B13B-CC21644BD998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37173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38465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15" r:id="rId1"/>
    <p:sldLayoutId id="2147486316" r:id="rId2"/>
    <p:sldLayoutId id="2147486317" r:id="rId3"/>
    <p:sldLayoutId id="2147486318" r:id="rId4"/>
    <p:sldLayoutId id="2147486319" r:id="rId5"/>
    <p:sldLayoutId id="2147486320" r:id="rId6"/>
    <p:sldLayoutId id="2147486321" r:id="rId7"/>
    <p:sldLayoutId id="2147486322" r:id="rId8"/>
    <p:sldLayoutId id="2147486323" r:id="rId9"/>
    <p:sldLayoutId id="2147486324" r:id="rId10"/>
    <p:sldLayoutId id="2147486325" r:id="rId11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tabLst>
          <a:tab pos="3489325" algn="r"/>
          <a:tab pos="4740275" algn="r"/>
        </a:tabLst>
        <a:defRPr sz="3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tabLst>
          <a:tab pos="3489325" algn="r"/>
          <a:tab pos="4740275" algn="r"/>
        </a:tabLs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tabLst>
          <a:tab pos="3489325" algn="r"/>
          <a:tab pos="4740275" algn="r"/>
        </a:tabLst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tabLst>
          <a:tab pos="3489325" algn="r"/>
          <a:tab pos="4740275" algn="r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0" y="1509713"/>
            <a:ext cx="4116388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93700"/>
            <a:ext cx="41163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4874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AF5104B8-A520-D04B-819A-D78B00A80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74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AD1D3243-1C1C-9B4E-B132-A95CB9FF6243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4874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26" r:id="rId1"/>
    <p:sldLayoutId id="2147486327" r:id="rId2"/>
    <p:sldLayoutId id="2147486328" r:id="rId3"/>
    <p:sldLayoutId id="2147486329" r:id="rId4"/>
    <p:sldLayoutId id="2147486330" r:id="rId5"/>
    <p:sldLayoutId id="2147486331" r:id="rId6"/>
    <p:sldLayoutId id="2147486332" r:id="rId7"/>
    <p:sldLayoutId id="2147486333" r:id="rId8"/>
    <p:sldLayoutId id="2147486334" r:id="rId9"/>
    <p:sldLayoutId id="2147486335" r:id="rId10"/>
    <p:sldLayoutId id="2147486336" r:id="rId11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tabLst>
          <a:tab pos="3489325" algn="r"/>
          <a:tab pos="4740275" algn="r"/>
        </a:tabLst>
        <a:defRPr sz="3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tabLst>
          <a:tab pos="3489325" algn="r"/>
          <a:tab pos="4740275" algn="r"/>
        </a:tabLs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tabLst>
          <a:tab pos="3489325" algn="r"/>
          <a:tab pos="4740275" algn="r"/>
        </a:tabLst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tabLst>
          <a:tab pos="3489325" algn="r"/>
          <a:tab pos="4740275" algn="r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tabLst>
          <a:tab pos="3489325" algn="r"/>
          <a:tab pos="4740275" algn="r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9216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93700"/>
            <a:ext cx="41163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939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10865699-ED02-D44F-9DBD-8611623E1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39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83EB9615-5922-844A-89AC-23CBBE22E799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939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8288" y="2127250"/>
            <a:ext cx="4608512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37" r:id="rId1"/>
    <p:sldLayoutId id="2147486338" r:id="rId2"/>
    <p:sldLayoutId id="2147486339" r:id="rId3"/>
    <p:sldLayoutId id="2147486340" r:id="rId4"/>
    <p:sldLayoutId id="2147486341" r:id="rId5"/>
    <p:sldLayoutId id="2147486342" r:id="rId6"/>
    <p:sldLayoutId id="2147486343" r:id="rId7"/>
    <p:sldLayoutId id="2147486344" r:id="rId8"/>
    <p:sldLayoutId id="2147486345" r:id="rId9"/>
    <p:sldLayoutId id="2147486346" r:id="rId10"/>
    <p:sldLayoutId id="2147486347" r:id="rId11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61975" indent="-274638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-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♦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9"/>
          <p:cNvSpPr>
            <a:spLocks noChangeArrowheads="1"/>
          </p:cNvSpPr>
          <p:nvPr/>
        </p:nvSpPr>
        <p:spPr bwMode="auto">
          <a:xfrm>
            <a:off x="0" y="6551613"/>
            <a:ext cx="9144000" cy="306387"/>
          </a:xfrm>
          <a:prstGeom prst="rect">
            <a:avLst/>
          </a:prstGeom>
          <a:solidFill>
            <a:srgbClr val="5054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ctr">
            <a:spAutoFit/>
          </a:bodyPr>
          <a:lstStyle/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8488" y="1482725"/>
            <a:ext cx="71516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5313" y="381000"/>
            <a:ext cx="77612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364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4188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100" b="1">
                <a:cs typeface="+mn-cs"/>
              </a:defRPr>
            </a:lvl1pPr>
          </a:lstStyle>
          <a:p>
            <a:pPr>
              <a:defRPr/>
            </a:pPr>
            <a:fld id="{DB85226F-8216-9E42-8889-A5B0EC196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4552" name="Text Box 8"/>
          <p:cNvSpPr txBox="1">
            <a:spLocks noChangeArrowheads="1"/>
          </p:cNvSpPr>
          <p:nvPr/>
        </p:nvSpPr>
        <p:spPr bwMode="auto">
          <a:xfrm>
            <a:off x="4572000" y="3451225"/>
            <a:ext cx="3454400" cy="414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8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455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6850"/>
            <a:ext cx="9239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cs typeface="+mn-cs"/>
              </a:defRPr>
            </a:lvl1pPr>
          </a:lstStyle>
          <a:p>
            <a:pPr>
              <a:defRPr/>
            </a:pPr>
            <a:fld id="{A478CEE3-2417-974F-9394-8F5E89D7B1CD}" type="datetime1">
              <a:rPr lang="en-US"/>
              <a:pPr>
                <a:defRPr/>
              </a:pPr>
              <a:t>9/14/12</a:t>
            </a:fld>
            <a:endParaRPr lang="en-US"/>
          </a:p>
        </p:txBody>
      </p:sp>
      <p:sp>
        <p:nvSpPr>
          <p:cNvPr id="36455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82713" y="6546850"/>
            <a:ext cx="4437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348" r:id="rId1"/>
    <p:sldLayoutId id="2147486349" r:id="rId2"/>
    <p:sldLayoutId id="2147486350" r:id="rId3"/>
    <p:sldLayoutId id="2147486351" r:id="rId4"/>
    <p:sldLayoutId id="2147486352" r:id="rId5"/>
    <p:sldLayoutId id="2147486353" r:id="rId6"/>
    <p:sldLayoutId id="2147486354" r:id="rId7"/>
    <p:sldLayoutId id="2147486355" r:id="rId8"/>
    <p:sldLayoutId id="2147486356" r:id="rId9"/>
    <p:sldLayoutId id="2147486357" r:id="rId10"/>
    <p:sldLayoutId id="2147486358" r:id="rId11"/>
  </p:sldLayoutIdLst>
  <p:transition xmlns:p14="http://schemas.microsoft.com/office/powerpoint/2010/main"/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Franklin Gothic Demi Cond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80000"/>
        </a:spcBef>
        <a:spcAft>
          <a:spcPct val="0"/>
        </a:spcAft>
        <a:buClr>
          <a:srgbClr val="CECDED"/>
        </a:buClr>
        <a:buSzPct val="80000"/>
        <a:buFont typeface="Franklin Gothic Book" charset="0"/>
        <a:buChar char="•"/>
        <a:defRPr sz="3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14363" indent="-500063" algn="l" rtl="0" eaLnBrk="0" fontAlgn="base" hangingPunct="0">
        <a:lnSpc>
          <a:spcPct val="94000"/>
        </a:lnSpc>
        <a:spcBef>
          <a:spcPct val="50000"/>
        </a:spcBef>
        <a:spcAft>
          <a:spcPct val="0"/>
        </a:spcAft>
        <a:buClr>
          <a:srgbClr val="CECDED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085850" indent="-285750" algn="l" rtl="0" eaLnBrk="0" fontAlgn="base" hangingPunct="0">
        <a:lnSpc>
          <a:spcPct val="94000"/>
        </a:lnSpc>
        <a:spcBef>
          <a:spcPct val="34000"/>
        </a:spcBef>
        <a:spcAft>
          <a:spcPct val="0"/>
        </a:spcAft>
        <a:buClr>
          <a:srgbClr val="CECDED"/>
        </a:buClr>
        <a:buSzPct val="100000"/>
        <a:buFont typeface="Times New Roman" charset="0"/>
        <a:buChar char="•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75000"/>
        <a:buFont typeface="Times New Roman" charset="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ECDED"/>
        </a:buClr>
        <a:buSzPct val="10000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4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chart" Target="../charts/chart2.xml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jpeg"/><Relationship Id="rId5" Type="http://schemas.microsoft.com/office/2007/relationships/hdphoto" Target="../media/hdphoto2.wdp"/><Relationship Id="rId6" Type="http://schemas.openxmlformats.org/officeDocument/2006/relationships/image" Target="../media/image6.jpeg"/><Relationship Id="rId7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chart" Target="../charts/chart1.xml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4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4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4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4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3.wmf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 idx="4294967295"/>
          </p:nvPr>
        </p:nvSpPr>
        <p:spPr>
          <a:xfrm>
            <a:off x="316343" y="2819388"/>
            <a:ext cx="8585201" cy="1140691"/>
          </a:xfrm>
        </p:spPr>
        <p:txBody>
          <a:bodyPr/>
          <a:lstStyle/>
          <a:p>
            <a:r>
              <a:rPr lang="en-US" sz="4400" b="1" dirty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The Need to Repair &amp; Replace </a:t>
            </a:r>
            <a:r>
              <a:rPr lang="en-US" sz="4400" b="1" dirty="0" err="1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Chicagoland’s</a:t>
            </a:r>
            <a:r>
              <a:rPr lang="en-US" sz="4400" b="1" dirty="0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 Transit Network</a:t>
            </a:r>
            <a:endParaRPr lang="en-US" sz="4400" b="1" dirty="0">
              <a:solidFill>
                <a:srgbClr val="000100"/>
              </a:solidFill>
              <a:latin typeface="Arial"/>
              <a:ea typeface="ヒラギノ角ゴ Pro W3" charset="0"/>
              <a:cs typeface="Arial"/>
            </a:endParaRPr>
          </a:p>
        </p:txBody>
      </p:sp>
      <p:pic>
        <p:nvPicPr>
          <p:cNvPr id="167939" name="Picture 1" descr="Screen shot 2012-06-06 at 1.02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0900" y="661987"/>
            <a:ext cx="2996257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GATW-logo copy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35650"/>
            <a:ext cx="5746634" cy="15455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381005" y="4020123"/>
            <a:ext cx="8774540" cy="147786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10</a:t>
            </a:fld>
            <a:endParaRPr lang="en-US" sz="1100"/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23850" y="1447800"/>
            <a:ext cx="8362950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defRPr/>
            </a:pPr>
            <a:endParaRPr lang="en-US" sz="2400" b="1" dirty="0" smtClean="0">
              <a:solidFill>
                <a:srgbClr val="030937"/>
              </a:solidFill>
              <a:latin typeface="Franklin Gothic Book" charset="0"/>
              <a:ea typeface="ヒラギノ角ゴ Pro W3" charset="0"/>
              <a:cs typeface="ヒラギノ角ゴ Pro W3" charset="0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Backlog					$13.8B</a:t>
            </a:r>
          </a:p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10-Yr Normal Replacement Costs	$ 6.9B</a:t>
            </a:r>
          </a:p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800" u="sng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10-Yr Capital Maintenance Costs	$ 3.9B</a:t>
            </a: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8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TOTAL	SGR COST		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$24.6B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850" y="152400"/>
            <a:ext cx="85153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</a:pPr>
            <a:r>
              <a:rPr lang="en-US" sz="3200" b="1" dirty="0" err="1">
                <a:solidFill>
                  <a:srgbClr val="030937"/>
                </a:solidFill>
                <a:latin typeface="Arial"/>
                <a:cs typeface="Arial"/>
              </a:rPr>
              <a:t>Chicagoland</a:t>
            </a:r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 Cost To Achieve</a:t>
            </a:r>
          </a:p>
          <a:p>
            <a:pPr>
              <a:spcBef>
                <a:spcPts val="500"/>
              </a:spcBef>
            </a:pPr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Sustainable &amp; Reliable Transit Service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1237670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55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11</a:t>
            </a:fld>
            <a:endParaRPr lang="en-US" sz="11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885880"/>
              </p:ext>
            </p:extLst>
          </p:nvPr>
        </p:nvGraphicFramePr>
        <p:xfrm>
          <a:off x="25400" y="1371600"/>
          <a:ext cx="911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25400" y="304800"/>
            <a:ext cx="9223599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3200" dirty="0" smtClean="0"/>
              <a:t>CTA, Metra &amp; Pace 10-year </a:t>
            </a:r>
            <a:r>
              <a:rPr lang="en-US" sz="3200" dirty="0"/>
              <a:t>Total Capital Needs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195F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7" name="Rectangle 6"/>
          <p:cNvSpPr/>
          <p:nvPr/>
        </p:nvSpPr>
        <p:spPr>
          <a:xfrm>
            <a:off x="7391400" y="2667000"/>
            <a:ext cx="12892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</a:pPr>
            <a:r>
              <a:rPr lang="nl-NL" dirty="0">
                <a:solidFill>
                  <a:schemeClr val="bg2"/>
                </a:solidFill>
              </a:rPr>
              <a:t> </a:t>
            </a:r>
            <a:r>
              <a:rPr lang="nl-NL" sz="2000" dirty="0">
                <a:solidFill>
                  <a:schemeClr val="bg2"/>
                </a:solidFill>
              </a:rPr>
              <a:t>$</a:t>
            </a:r>
            <a:r>
              <a:rPr lang="nl-NL" sz="2000" dirty="0" smtClean="0">
                <a:solidFill>
                  <a:schemeClr val="bg2"/>
                </a:solidFill>
              </a:rPr>
              <a:t>24.6 b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600" y="3996492"/>
            <a:ext cx="873707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nl-NL" sz="2000" dirty="0">
                <a:solidFill>
                  <a:schemeClr val="bg2"/>
                </a:solidFill>
              </a:rPr>
              <a:t>$</a:t>
            </a:r>
            <a:r>
              <a:rPr lang="nl-NL" sz="2000" dirty="0" smtClean="0">
                <a:solidFill>
                  <a:schemeClr val="bg2"/>
                </a:solidFill>
              </a:rPr>
              <a:t>7.8 b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85490" y="5334000"/>
            <a:ext cx="1048910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nl-NL" sz="2000" dirty="0">
                <a:solidFill>
                  <a:schemeClr val="bg2"/>
                </a:solidFill>
              </a:rPr>
              <a:t>$19.9 b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-1155" y="960581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871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2"/>
          <p:cNvSpPr>
            <a:spLocks noGrp="1" noChangeArrowheads="1"/>
          </p:cNvSpPr>
          <p:nvPr>
            <p:ph type="title"/>
          </p:nvPr>
        </p:nvSpPr>
        <p:spPr>
          <a:xfrm>
            <a:off x="176213" y="152400"/>
            <a:ext cx="7761287" cy="900113"/>
          </a:xfrm>
        </p:spPr>
        <p:txBody>
          <a:bodyPr/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Chicago is Not Alone – </a:t>
            </a:r>
            <a:b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</a:br>
            <a:r>
              <a:rPr lang="en-US" sz="3200" b="1" dirty="0" smtClean="0">
                <a:solidFill>
                  <a:srgbClr val="030937"/>
                </a:solidFill>
                <a:latin typeface="Arial"/>
                <a:cs typeface="Arial"/>
              </a:rPr>
              <a:t>This is a National Problem</a:t>
            </a:r>
            <a:endParaRPr lang="en-US" sz="3200" b="1" dirty="0">
              <a:solidFill>
                <a:srgbClr val="030937"/>
              </a:solidFill>
              <a:latin typeface="Arial"/>
              <a:cs typeface="Arial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495078"/>
              </p:ext>
            </p:extLst>
          </p:nvPr>
        </p:nvGraphicFramePr>
        <p:xfrm>
          <a:off x="444500" y="14176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8419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eaLnBrk="1" hangingPunct="1"/>
            <a:fld id="{759E3A94-5D6E-5A44-AE22-E92D47F5E01F}" type="slidenum">
              <a:rPr lang="en-US" sz="1100" b="0">
                <a:latin typeface="Arial" charset="0"/>
                <a:ea typeface="MS PGothic" charset="0"/>
                <a:cs typeface="MS PGothic" charset="0"/>
              </a:rPr>
              <a:pPr eaLnBrk="1" hangingPunct="1"/>
              <a:t>12</a:t>
            </a:fld>
            <a:endParaRPr lang="en-US" sz="1100" b="0" dirty="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-1155" y="1064491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1" y="355182"/>
            <a:ext cx="8662987" cy="482183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2"/>
                </a:solidFill>
                <a:latin typeface="Arial"/>
                <a:cs typeface="Arial"/>
              </a:rPr>
              <a:t>It Needs a National Solution</a:t>
            </a:r>
            <a:endParaRPr lang="en-US" sz="3200" b="1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3DE11-3A81-2F4C-9303-7D22E2ADD2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0" y="11303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8000999" cy="548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A rising tide lifts all buses and trains…</a:t>
            </a:r>
          </a:p>
          <a:p>
            <a:endParaRPr lang="en-US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r>
              <a:rPr lang="en-US" sz="1800" b="1" dirty="0" smtClean="0">
                <a:solidFill>
                  <a:srgbClr val="030937"/>
                </a:solidFill>
                <a:latin typeface="Arial"/>
                <a:cs typeface="Arial"/>
              </a:rPr>
              <a:t>We plan to share the tools &amp; success of the GATW campaign in Illinois with all transit entities </a:t>
            </a:r>
            <a:r>
              <a:rPr lang="en-US" sz="1800" dirty="0" smtClean="0">
                <a:solidFill>
                  <a:srgbClr val="030937"/>
                </a:solidFill>
                <a:latin typeface="Arial"/>
                <a:cs typeface="Arial"/>
              </a:rPr>
              <a:t>around the country to engage many more advocates for the additional formula and discretionary funding needed to achieve a state of good repair nationwide</a:t>
            </a:r>
            <a:br>
              <a:rPr lang="en-US" sz="1800" dirty="0" smtClean="0">
                <a:solidFill>
                  <a:srgbClr val="030937"/>
                </a:solidFill>
                <a:latin typeface="Arial"/>
                <a:cs typeface="Arial"/>
              </a:rPr>
            </a:br>
            <a:endParaRPr lang="en-US" sz="1800" b="1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pPr algn="ctr"/>
            <a:r>
              <a:rPr lang="en-US" sz="2400" b="1" dirty="0" smtClean="0">
                <a:solidFill>
                  <a:srgbClr val="030937"/>
                </a:solidFill>
                <a:latin typeface="Arial"/>
                <a:cs typeface="Arial"/>
              </a:rPr>
              <a:t>…</a:t>
            </a:r>
            <a:r>
              <a:rPr lang="en-US" b="1" dirty="0" smtClean="0">
                <a:solidFill>
                  <a:srgbClr val="030937"/>
                </a:solidFill>
                <a:latin typeface="Arial"/>
                <a:cs typeface="Arial"/>
              </a:rPr>
              <a:t>to create a national movement</a:t>
            </a:r>
            <a:r>
              <a:rPr lang="en-US" sz="2400" b="1" dirty="0" smtClean="0">
                <a:solidFill>
                  <a:srgbClr val="030937"/>
                </a:solidFill>
                <a:latin typeface="Arial"/>
                <a:cs typeface="Arial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  <a:t/>
            </a:r>
            <a:br>
              <a:rPr lang="en-US" sz="2400" b="1" dirty="0" smtClean="0">
                <a:solidFill>
                  <a:srgbClr val="0000FF"/>
                </a:solidFill>
                <a:latin typeface="Arial"/>
                <a:cs typeface="Arial"/>
              </a:rPr>
            </a:br>
            <a:endParaRPr lang="en-US" sz="24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" y="4223803"/>
            <a:ext cx="8739188" cy="2100797"/>
            <a:chOff x="3193761" y="5128567"/>
            <a:chExt cx="5493038" cy="1129498"/>
          </a:xfrm>
        </p:grpSpPr>
        <p:pic>
          <p:nvPicPr>
            <p:cNvPr id="10" name="Picture 9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3761" y="5143166"/>
              <a:ext cx="1619369" cy="1114899"/>
            </a:xfrm>
            <a:prstGeom prst="rect">
              <a:avLst/>
            </a:prstGeom>
            <a:extLst>
              <a:ext uri="{FAA26D3D-D897-4be2-8F04-BA451C77F1D7}">
                <ma14:placeholderFlag xmlns:ma14="http://schemas.microsoft.com/office/mac/drawingml/2011/main"/>
              </a:ext>
            </a:extLst>
          </p:spPr>
        </p:pic>
        <p:pic>
          <p:nvPicPr>
            <p:cNvPr id="11" name="Picture 10"/>
            <p:cNvPicPr/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8860" y="5128567"/>
              <a:ext cx="1477939" cy="1114899"/>
            </a:xfrm>
            <a:prstGeom prst="rect">
              <a:avLst/>
            </a:prstGeom>
            <a:extLst>
              <a:ext uri="{FAA26D3D-D897-4be2-8F04-BA451C77F1D7}">
                <ma14:placeholderFlag xmlns:ma14="http://schemas.microsoft.com/office/mac/drawingml/2011/main"/>
              </a:ext>
            </a:extLst>
          </p:spPr>
        </p:pic>
        <p:pic>
          <p:nvPicPr>
            <p:cNvPr id="12" name="Picture 11" descr="Screen Shot 2011-12-01 at 2.42.04 PM.png"/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9"/>
            <a:stretch/>
          </p:blipFill>
          <p:spPr>
            <a:xfrm>
              <a:off x="5430562" y="5186963"/>
              <a:ext cx="1334730" cy="991945"/>
            </a:xfrm>
            <a:prstGeom prst="rect">
              <a:avLst/>
            </a:prstGeom>
          </p:spPr>
        </p:pic>
        <p:sp>
          <p:nvSpPr>
            <p:cNvPr id="13" name="Right Arrow 12"/>
            <p:cNvSpPr/>
            <p:nvPr/>
          </p:nvSpPr>
          <p:spPr>
            <a:xfrm>
              <a:off x="6765292" y="5474720"/>
              <a:ext cx="471583" cy="233588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4813130" y="5474720"/>
              <a:ext cx="471583" cy="233588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0" y="104140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31280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92517"/>
            <a:ext cx="8915399" cy="482183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2"/>
                </a:solidFill>
                <a:latin typeface="Arial"/>
                <a:cs typeface="Arial"/>
              </a:rPr>
              <a:t>The </a:t>
            </a:r>
            <a:r>
              <a:rPr lang="en-US" sz="3200" b="1" dirty="0" smtClean="0">
                <a:solidFill>
                  <a:srgbClr val="050E51"/>
                </a:solidFill>
                <a:latin typeface="Arial"/>
                <a:cs typeface="Arial"/>
              </a:rPr>
              <a:t>Path </a:t>
            </a:r>
            <a:r>
              <a:rPr lang="en-US" sz="3200" b="1" dirty="0" smtClean="0">
                <a:solidFill>
                  <a:schemeClr val="bg2"/>
                </a:solidFill>
                <a:latin typeface="Arial"/>
                <a:cs typeface="Arial"/>
              </a:rPr>
              <a:t>– A National Transit Movement </a:t>
            </a:r>
            <a:endParaRPr lang="en-US" sz="3200" b="1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03DE11-3A81-2F4C-9303-7D22E2ADD2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0" y="10414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1" y="4230498"/>
            <a:ext cx="1846372" cy="1600199"/>
          </a:xfrm>
          <a:prstGeom prst="rect">
            <a:avLst/>
          </a:prstGeom>
          <a:solidFill>
            <a:srgbClr val="AA1F2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Raise local awareness of SGR Funding Need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074974" y="4078097"/>
            <a:ext cx="2450802" cy="1752600"/>
          </a:xfrm>
          <a:prstGeom prst="rect">
            <a:avLst/>
          </a:prstGeom>
          <a:solidFill>
            <a:srgbClr val="AA1F2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Demonstrate advocacy tools &amp; support through GATW in Chicago</a:t>
            </a:r>
            <a:endParaRPr lang="en-US" sz="2300" dirty="0"/>
          </a:p>
        </p:txBody>
      </p:sp>
      <p:sp>
        <p:nvSpPr>
          <p:cNvPr id="21" name="Rectangle 20"/>
          <p:cNvSpPr/>
          <p:nvPr/>
        </p:nvSpPr>
        <p:spPr>
          <a:xfrm>
            <a:off x="4525774" y="3740238"/>
            <a:ext cx="2293427" cy="2090460"/>
          </a:xfrm>
          <a:prstGeom prst="rect">
            <a:avLst/>
          </a:prstGeom>
          <a:solidFill>
            <a:srgbClr val="AA1F2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other transit agencies to replicate GATW in their regions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19201" y="3505200"/>
            <a:ext cx="2148586" cy="2325498"/>
          </a:xfrm>
          <a:prstGeom prst="rect">
            <a:avLst/>
          </a:prstGeom>
          <a:solidFill>
            <a:srgbClr val="AA1F2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a National Movement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1219200"/>
            <a:ext cx="7162800" cy="2778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</a:pPr>
            <a:r>
              <a:rPr lang="en-US" sz="1600" dirty="0" smtClean="0">
                <a:solidFill>
                  <a:srgbClr val="050E51"/>
                </a:solidFill>
                <a:latin typeface="Arial"/>
                <a:cs typeface="Arial"/>
              </a:rPr>
              <a:t>We plan to build on local support &amp;  get others to replicate campaign nationwide: </a:t>
            </a:r>
          </a:p>
          <a:p>
            <a:pPr marL="285750" indent="-285750">
              <a:buClrTx/>
              <a:buFont typeface="Arial"/>
              <a:buChar char="•"/>
            </a:pPr>
            <a:endParaRPr lang="en-US" sz="1600" dirty="0">
              <a:solidFill>
                <a:srgbClr val="030937"/>
              </a:solidFill>
              <a:latin typeface="Arial"/>
              <a:cs typeface="Arial"/>
            </a:endParaRPr>
          </a:p>
          <a:p>
            <a:pPr marL="285750" indent="-285750">
              <a:buClrTx/>
              <a:buFont typeface="Arial"/>
              <a:buChar char="•"/>
            </a:pP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Draft </a:t>
            </a:r>
            <a:r>
              <a:rPr lang="en-US" sz="1600" b="1" dirty="0" smtClean="0">
                <a:solidFill>
                  <a:srgbClr val="030937"/>
                </a:solidFill>
                <a:latin typeface="Arial"/>
                <a:cs typeface="Arial"/>
              </a:rPr>
              <a:t>model legislation </a:t>
            </a: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for supporters to rally around </a:t>
            </a:r>
            <a:endParaRPr lang="en-US" sz="1600" dirty="0">
              <a:solidFill>
                <a:srgbClr val="030937"/>
              </a:solidFill>
              <a:latin typeface="Arial"/>
              <a:cs typeface="Arial"/>
            </a:endParaRPr>
          </a:p>
          <a:p>
            <a:pPr marL="285750" indent="-285750">
              <a:buClrTx/>
              <a:buFont typeface="Arial"/>
              <a:buChar char="•"/>
            </a:pPr>
            <a:endParaRPr lang="en-US" sz="1600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pPr marL="285750" indent="-285750">
              <a:buClrTx/>
              <a:buFont typeface="Arial"/>
              <a:buChar char="•"/>
            </a:pP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Build a diverse </a:t>
            </a:r>
            <a:r>
              <a:rPr lang="en-US" sz="1600" b="1" dirty="0" smtClean="0">
                <a:solidFill>
                  <a:srgbClr val="030937"/>
                </a:solidFill>
                <a:latin typeface="Arial"/>
                <a:cs typeface="Arial"/>
              </a:rPr>
              <a:t>chorus of voices</a:t>
            </a:r>
            <a:r>
              <a:rPr lang="en-US" sz="1600" dirty="0">
                <a:solidFill>
                  <a:srgbClr val="030937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calling for change</a:t>
            </a:r>
          </a:p>
          <a:p>
            <a:pPr>
              <a:buClrTx/>
            </a:pPr>
            <a:endParaRPr lang="en-US" sz="1600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pPr marL="285750" indent="-285750">
              <a:buClrTx/>
              <a:buFont typeface="Arial"/>
              <a:buChar char="•"/>
            </a:pPr>
            <a:r>
              <a:rPr lang="en-US" sz="1600" dirty="0" smtClean="0">
                <a:solidFill>
                  <a:srgbClr val="030937"/>
                </a:solidFill>
                <a:latin typeface="Arial"/>
                <a:cs typeface="Arial"/>
              </a:rPr>
              <a:t>Put transit on the agenda as a </a:t>
            </a:r>
            <a:r>
              <a:rPr lang="en-US" sz="1600" b="1" dirty="0" smtClean="0">
                <a:solidFill>
                  <a:srgbClr val="030937"/>
                </a:solidFill>
                <a:latin typeface="Arial"/>
                <a:cs typeface="Arial"/>
              </a:rPr>
              <a:t>national priority</a:t>
            </a:r>
          </a:p>
          <a:p>
            <a:endParaRPr lang="en-US" sz="800" b="1" dirty="0" smtClean="0">
              <a:solidFill>
                <a:srgbClr val="030937"/>
              </a:solidFill>
              <a:latin typeface="Arial"/>
              <a:cs typeface="Arial"/>
            </a:endParaRPr>
          </a:p>
          <a:p>
            <a:endParaRPr lang="en-US" sz="800" b="1" dirty="0">
              <a:solidFill>
                <a:srgbClr val="030937"/>
              </a:solidFill>
              <a:latin typeface="Arial"/>
              <a:cs typeface="Arial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1" y="5694588"/>
            <a:ext cx="8686799" cy="1087212"/>
          </a:xfrm>
          <a:prstGeom prst="rightArrow">
            <a:avLst/>
          </a:prstGeom>
          <a:solidFill>
            <a:srgbClr val="E8922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Getting America To Work </a:t>
            </a:r>
          </a:p>
        </p:txBody>
      </p:sp>
      <p:pic>
        <p:nvPicPr>
          <p:cNvPr id="3" name="Picture 2" descr="GATW-logo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010" y="1727201"/>
            <a:ext cx="3588790" cy="9652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0" y="960590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82680"/>
      </p:ext>
    </p:extLst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15</a:t>
            </a:fld>
            <a:endParaRPr lang="en-US" sz="1100"/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-69270" y="1181100"/>
            <a:ext cx="9144000" cy="376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Tx/>
              <a:buFont typeface="Franklin Gothic Book" charset="0"/>
              <a:buNone/>
              <a:defRPr/>
            </a:pPr>
            <a:endParaRPr lang="en-US" sz="10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lvl="1">
              <a:buClrTx/>
              <a:defRPr/>
            </a:pPr>
            <a:r>
              <a:rPr lang="en-US" sz="22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Show your </a:t>
            </a:r>
            <a:r>
              <a:rPr lang="en-US" sz="22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support publicly </a:t>
            </a:r>
            <a:r>
              <a:rPr lang="en-US" sz="22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by:</a:t>
            </a:r>
            <a:endParaRPr lang="en-US" sz="20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lvl="2">
              <a:buClrTx/>
              <a:defRPr/>
            </a:pPr>
            <a:r>
              <a:rPr lang="en-US" sz="2000" dirty="0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Encouraging your organization to join the </a:t>
            </a:r>
            <a:r>
              <a:rPr lang="en-US" sz="2000" i="1" dirty="0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Getting America to Work 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coalition </a:t>
            </a:r>
          </a:p>
          <a:p>
            <a:pPr lvl="2">
              <a:buClrTx/>
              <a:defRPr/>
            </a:pPr>
            <a:r>
              <a:rPr lang="en-US" sz="2000" dirty="0" smtClean="0">
                <a:solidFill>
                  <a:srgbClr val="000100"/>
                </a:solidFill>
                <a:latin typeface="Arial"/>
                <a:ea typeface="ヒラギノ角ゴ Pro W3" charset="0"/>
                <a:cs typeface="Arial"/>
              </a:rPr>
              <a:t>Declaring your support individually at </a:t>
            </a:r>
            <a:r>
              <a:rPr lang="en-US" sz="2000" dirty="0" err="1" smtClean="0">
                <a:solidFill>
                  <a:srgbClr val="AA1F27"/>
                </a:solidFill>
                <a:latin typeface="Arial"/>
                <a:ea typeface="ヒラギノ角ゴ Pro W3" charset="0"/>
                <a:cs typeface="Arial"/>
              </a:rPr>
              <a:t>www.GettingAmericatoWork.org</a:t>
            </a:r>
            <a:endParaRPr lang="en-US" sz="2000" dirty="0" smtClean="0">
              <a:solidFill>
                <a:srgbClr val="000100"/>
              </a:solidFill>
              <a:latin typeface="Arial"/>
              <a:ea typeface="ヒラギノ角ゴ Pro W3" charset="0"/>
              <a:cs typeface="Arial"/>
            </a:endParaRPr>
          </a:p>
          <a:p>
            <a:pPr marL="287337" lvl="1" indent="0">
              <a:buClrTx/>
              <a:buNone/>
              <a:defRPr/>
            </a:pPr>
            <a:endParaRPr lang="en-US" sz="12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lvl="1">
              <a:buClrTx/>
              <a:buSzPct val="80000"/>
              <a:defRPr/>
            </a:pPr>
            <a:r>
              <a:rPr lang="en-US" sz="22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Contact your member of Congress</a:t>
            </a:r>
          </a:p>
          <a:p>
            <a:pPr lvl="2">
              <a:buClrTx/>
              <a:buSzPct val="80000"/>
              <a:defRPr/>
            </a:pPr>
            <a:r>
              <a:rPr lang="en-US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Tell them why a vital transit system is important to you </a:t>
            </a:r>
          </a:p>
          <a:p>
            <a:pPr lvl="2">
              <a:buClrTx/>
              <a:buSzPct val="80000"/>
              <a:defRPr/>
            </a:pPr>
            <a:r>
              <a:rPr lang="en-US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And that you support increased federal funding for transit and its economic benefits</a:t>
            </a:r>
          </a:p>
          <a:p>
            <a:pPr lvl="3">
              <a:buClrTx/>
              <a:buSzPct val="80000"/>
              <a:defRPr/>
            </a:pPr>
            <a:r>
              <a:rPr lang="en-US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$24,000 jobs created for every $1 billion invested</a:t>
            </a:r>
          </a:p>
          <a:p>
            <a:pPr lvl="1">
              <a:buClrTx/>
              <a:defRPr/>
            </a:pPr>
            <a:endParaRPr lang="en-US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lvl="1">
              <a:buClrTx/>
              <a:buSzPct val="80000"/>
              <a:defRPr/>
            </a:pPr>
            <a:endParaRPr lang="en-US" sz="12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4950" y="279400"/>
            <a:ext cx="85153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100"/>
                </a:solidFill>
                <a:latin typeface="Arial"/>
                <a:cs typeface="Arial"/>
              </a:rPr>
              <a:t>How Can You Help?</a:t>
            </a:r>
            <a:endParaRPr lang="en-US" sz="3200" b="1" dirty="0">
              <a:solidFill>
                <a:srgbClr val="000100"/>
              </a:solidFill>
              <a:latin typeface="Arial"/>
              <a:cs typeface="Arial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pic>
        <p:nvPicPr>
          <p:cNvPr id="10" name="Picture 1" descr="Screen shot 2012-06-06 at 1.02.3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6443" y="5106987"/>
            <a:ext cx="2996257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GATW-logo copy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" y="4902200"/>
            <a:ext cx="5713730" cy="15367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0" y="104140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28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34188" y="6553200"/>
            <a:ext cx="2133600" cy="323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34AFF5A3-495C-6E47-B04E-09EDDF9AD4A2}" type="slidenum">
              <a:rPr lang="en-US" sz="1100"/>
              <a:pPr/>
              <a:t>2</a:t>
            </a:fld>
            <a:endParaRPr lang="en-US" sz="1100" dirty="0"/>
          </a:p>
        </p:txBody>
      </p:sp>
      <p:sp>
        <p:nvSpPr>
          <p:cNvPr id="10" name="Rectangle 3"/>
          <p:cNvSpPr>
            <a:spLocks noGrp="1"/>
          </p:cNvSpPr>
          <p:nvPr>
            <p:ph type="body" sz="half" idx="1"/>
          </p:nvPr>
        </p:nvSpPr>
        <p:spPr>
          <a:xfrm>
            <a:off x="215900" y="1422400"/>
            <a:ext cx="8820150" cy="5689600"/>
          </a:xfrm>
        </p:spPr>
        <p:txBody>
          <a:bodyPr/>
          <a:lstStyle/>
          <a:p>
            <a:pPr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Reduces Congestion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More workers commute downtown by Metra trains than by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automobiles</a:t>
            </a:r>
          </a:p>
          <a:p>
            <a:pPr marL="0" indent="0">
              <a:buClrTx/>
              <a:buNone/>
              <a:defRPr/>
            </a:pPr>
            <a:endParaRPr lang="en-US" sz="12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Increases Productivity &amp; Quality of Life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Less time on the road means more time in the office and/or more time to spend with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family</a:t>
            </a:r>
          </a:p>
          <a:p>
            <a:pPr marL="0" indent="0">
              <a:buClrTx/>
              <a:buNone/>
              <a:defRPr/>
            </a:pPr>
            <a:endParaRPr lang="en-US" sz="12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Makes Region More Affordable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Provides alternatives to expensive gas and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parking</a:t>
            </a:r>
          </a:p>
          <a:p>
            <a:pPr marL="0" indent="0">
              <a:buClrTx/>
              <a:buNone/>
              <a:defRPr/>
            </a:pPr>
            <a:endParaRPr lang="en-US" sz="12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lnSpc>
                <a:spcPct val="100000"/>
              </a:lnSpc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Attracts Employers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Companies have moved jobs to this area because transit provides access to top talent (i.e. </a:t>
            </a:r>
            <a:r>
              <a:rPr lang="en-US" sz="2000" dirty="0" err="1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MillerCoors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, United Airlines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)</a:t>
            </a:r>
          </a:p>
          <a:p>
            <a:pPr marL="0" indent="0">
              <a:lnSpc>
                <a:spcPct val="100000"/>
              </a:lnSpc>
              <a:buClrTx/>
              <a:buNone/>
              <a:defRPr/>
            </a:pPr>
            <a:endParaRPr lang="en-US" sz="11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lnSpc>
                <a:spcPct val="100000"/>
              </a:lnSpc>
              <a:buClrTx/>
              <a:defRPr/>
            </a:pPr>
            <a:r>
              <a:rPr lang="en-US" sz="20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Creates Jobs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Every $1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ヒラギノ角ゴ Pro W3" charset="0"/>
                <a:cs typeface="Arial"/>
              </a:rPr>
              <a:t>b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 </a:t>
            </a:r>
            <a:r>
              <a:rPr lang="en-US" sz="20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of investment supports nearly 24,000 </a:t>
            </a:r>
            <a:r>
              <a:rPr lang="en-US" sz="20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jobs</a:t>
            </a:r>
            <a:endParaRPr lang="en-US" sz="20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lnSpc>
                <a:spcPct val="100000"/>
              </a:lnSpc>
              <a:buClrTx/>
              <a:buFont typeface="Franklin Gothic Book" charset="0"/>
              <a:buNone/>
              <a:defRPr/>
            </a:pPr>
            <a:endParaRPr lang="en-US" sz="20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lnSpc>
                <a:spcPct val="100000"/>
              </a:lnSpc>
              <a:buClrTx/>
              <a:buFont typeface="Franklin Gothic Book" charset="0"/>
              <a:buNone/>
              <a:defRPr/>
            </a:pPr>
            <a:endParaRPr lang="en-US" sz="20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20650" y="105263"/>
            <a:ext cx="8712200" cy="98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Transit Is an Economic Engine for </a:t>
            </a:r>
            <a:r>
              <a:rPr lang="en-US" sz="3200" b="1" dirty="0" err="1">
                <a:solidFill>
                  <a:srgbClr val="030937"/>
                </a:solidFill>
                <a:latin typeface="Arial"/>
                <a:cs typeface="Arial"/>
              </a:rPr>
              <a:t>Chicagoland</a:t>
            </a:r>
            <a:endParaRPr lang="en-US" sz="3200" b="1" dirty="0">
              <a:solidFill>
                <a:srgbClr val="030937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850" y="5562600"/>
            <a:ext cx="871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buClrTx/>
              <a:defRPr/>
            </a:pPr>
            <a:r>
              <a:rPr lang="en-US" b="1" dirty="0">
                <a:solidFill>
                  <a:srgbClr val="AA1F27"/>
                </a:solidFill>
                <a:latin typeface="Arial"/>
                <a:ea typeface="ヒラギノ角ゴ Pro W3" charset="0"/>
                <a:cs typeface="Arial"/>
              </a:rPr>
              <a:t>Every dollar spent on transit generates an economic return of at least 4 to </a:t>
            </a:r>
            <a:r>
              <a:rPr lang="en-US" b="1" dirty="0" smtClean="0">
                <a:solidFill>
                  <a:srgbClr val="AA1F27"/>
                </a:solidFill>
                <a:latin typeface="Arial"/>
                <a:ea typeface="ヒラギノ角ゴ Pro W3" charset="0"/>
                <a:cs typeface="Arial"/>
              </a:rPr>
              <a:t>1</a:t>
            </a:r>
            <a:r>
              <a:rPr lang="en-US" b="1" dirty="0">
                <a:solidFill>
                  <a:srgbClr val="AA1F27"/>
                </a:solidFill>
                <a:latin typeface="Arial"/>
                <a:ea typeface="ヒラギノ角ゴ Pro W3" charset="0"/>
                <a:cs typeface="Arial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53200"/>
            <a:ext cx="2416046" cy="318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Getting America to Work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1168400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19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34AFF5A3-495C-6E47-B04E-09EDDF9AD4A2}" type="slidenum">
              <a:rPr lang="en-US" sz="1100"/>
              <a:pPr/>
              <a:t>3</a:t>
            </a:fld>
            <a:endParaRPr lang="en-US" sz="110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61288" cy="482600"/>
          </a:xfrm>
        </p:spPr>
        <p:txBody>
          <a:bodyPr/>
          <a:lstStyle/>
          <a:p>
            <a:r>
              <a:rPr lang="en-US" sz="3200" b="1" dirty="0">
                <a:solidFill>
                  <a:schemeClr val="bg2"/>
                </a:solidFill>
                <a:latin typeface="Arial"/>
                <a:cs typeface="Arial"/>
              </a:rPr>
              <a:t>RTA </a:t>
            </a:r>
            <a:r>
              <a:rPr lang="en-US" sz="3200" b="1" dirty="0" smtClean="0">
                <a:solidFill>
                  <a:schemeClr val="bg2"/>
                </a:solidFill>
                <a:latin typeface="Arial"/>
                <a:cs typeface="Arial"/>
              </a:rPr>
              <a:t>Oversees Transit in </a:t>
            </a:r>
            <a:r>
              <a:rPr lang="en-US" sz="3200" b="1" dirty="0" err="1" smtClean="0">
                <a:solidFill>
                  <a:schemeClr val="bg2"/>
                </a:solidFill>
                <a:latin typeface="Arial"/>
                <a:cs typeface="Arial"/>
              </a:rPr>
              <a:t>Chicagoland</a:t>
            </a:r>
            <a:r>
              <a:rPr lang="en-US" sz="3200" b="1" dirty="0" smtClean="0">
                <a:solidFill>
                  <a:schemeClr val="bg2"/>
                </a:solidFill>
                <a:latin typeface="Arial"/>
                <a:cs typeface="Arial"/>
              </a:rPr>
              <a:t> </a:t>
            </a:r>
            <a:endParaRPr lang="en-US" sz="3200" b="1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5344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0100"/>
                </a:solidFill>
                <a:latin typeface="Arial"/>
                <a:cs typeface="Arial"/>
              </a:rPr>
              <a:t>E</a:t>
            </a:r>
            <a:r>
              <a:rPr lang="en-US" sz="2000" b="1" dirty="0" smtClean="0">
                <a:solidFill>
                  <a:srgbClr val="000100"/>
                </a:solidFill>
                <a:latin typeface="Arial"/>
                <a:cs typeface="Arial"/>
              </a:rPr>
              <a:t>stablished </a:t>
            </a:r>
            <a:r>
              <a:rPr lang="en-US" sz="2000" b="1" dirty="0">
                <a:solidFill>
                  <a:srgbClr val="000100"/>
                </a:solidFill>
                <a:latin typeface="Arial"/>
                <a:cs typeface="Arial"/>
              </a:rPr>
              <a:t>in </a:t>
            </a:r>
            <a:r>
              <a:rPr lang="en-US" sz="2000" b="1" dirty="0" smtClean="0">
                <a:solidFill>
                  <a:srgbClr val="000100"/>
                </a:solidFill>
                <a:latin typeface="Arial"/>
                <a:cs typeface="Arial"/>
              </a:rPr>
              <a:t>1974, </a:t>
            </a:r>
            <a:r>
              <a:rPr lang="en-US" sz="2000" dirty="0">
                <a:solidFill>
                  <a:srgbClr val="000100"/>
                </a:solidFill>
                <a:latin typeface="Arial"/>
                <a:cs typeface="Arial"/>
              </a:rPr>
              <a:t>the Regional Transit Authority (RTA) 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serves </a:t>
            </a:r>
            <a:r>
              <a:rPr lang="en-US" sz="2000" dirty="0">
                <a:solidFill>
                  <a:srgbClr val="000100"/>
                </a:solidFill>
                <a:latin typeface="Arial"/>
                <a:cs typeface="Arial"/>
              </a:rPr>
              <a:t>residents and visitors in Cook, </a:t>
            </a:r>
            <a:r>
              <a:rPr lang="en-US" sz="2000" dirty="0" err="1">
                <a:solidFill>
                  <a:srgbClr val="000100"/>
                </a:solidFill>
                <a:latin typeface="Arial"/>
                <a:cs typeface="Arial"/>
              </a:rPr>
              <a:t>DuPage</a:t>
            </a:r>
            <a:r>
              <a:rPr lang="en-US" sz="2000" dirty="0">
                <a:solidFill>
                  <a:srgbClr val="000100"/>
                </a:solidFill>
                <a:latin typeface="Arial"/>
                <a:cs typeface="Arial"/>
              </a:rPr>
              <a:t>, Kane, Lake, McHenry 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and Will counties.</a:t>
            </a:r>
            <a:endParaRPr lang="en-US" sz="2000" dirty="0">
              <a:solidFill>
                <a:srgbClr val="0001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100"/>
                </a:solidFill>
                <a:latin typeface="Arial"/>
                <a:cs typeface="Arial"/>
              </a:rPr>
              <a:t>Responsible </a:t>
            </a:r>
            <a:r>
              <a:rPr lang="en-US" sz="2000" b="1" dirty="0">
                <a:solidFill>
                  <a:srgbClr val="000100"/>
                </a:solidFill>
                <a:latin typeface="Arial"/>
                <a:cs typeface="Arial"/>
              </a:rPr>
              <a:t>for fiscal </a:t>
            </a:r>
            <a:r>
              <a:rPr lang="en-US" sz="2000" b="1" dirty="0" smtClean="0">
                <a:solidFill>
                  <a:srgbClr val="000100"/>
                </a:solidFill>
                <a:latin typeface="Arial"/>
                <a:cs typeface="Arial"/>
              </a:rPr>
              <a:t>oversight as well as financial </a:t>
            </a:r>
            <a:r>
              <a:rPr lang="en-US" sz="2000" b="1" dirty="0">
                <a:solidFill>
                  <a:srgbClr val="000100"/>
                </a:solidFill>
                <a:latin typeface="Arial"/>
                <a:cs typeface="Arial"/>
              </a:rPr>
              <a:t>and regional planning for the 2.2 million daily trips provided by:</a:t>
            </a:r>
          </a:p>
          <a:p>
            <a:pPr lvl="1">
              <a:buClr>
                <a:srgbClr val="050E51"/>
              </a:buClr>
            </a:pP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Chicago </a:t>
            </a:r>
            <a:r>
              <a:rPr lang="en-US" sz="2000" dirty="0">
                <a:solidFill>
                  <a:srgbClr val="000100"/>
                </a:solidFill>
                <a:latin typeface="Arial"/>
                <a:cs typeface="Arial"/>
              </a:rPr>
              <a:t>Transit Authority (CTA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)</a:t>
            </a:r>
          </a:p>
          <a:p>
            <a:pPr lvl="1">
              <a:buClr>
                <a:srgbClr val="050E51"/>
              </a:buClr>
            </a:pP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Metra </a:t>
            </a:r>
            <a:r>
              <a:rPr lang="en-US" sz="2000" dirty="0">
                <a:solidFill>
                  <a:srgbClr val="000100"/>
                </a:solidFill>
                <a:latin typeface="Arial"/>
                <a:cs typeface="Arial"/>
              </a:rPr>
              <a:t>Commuter Rail (Metra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)</a:t>
            </a:r>
          </a:p>
          <a:p>
            <a:pPr lvl="1">
              <a:buClr>
                <a:srgbClr val="050E51"/>
              </a:buClr>
            </a:pP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Pace Suburban Bus (Pace) and ADA </a:t>
            </a:r>
            <a:r>
              <a:rPr lang="en-US" sz="2000" dirty="0" err="1" smtClean="0">
                <a:solidFill>
                  <a:srgbClr val="000100"/>
                </a:solidFill>
                <a:latin typeface="Arial"/>
                <a:cs typeface="Arial"/>
              </a:rPr>
              <a:t>Paratransit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 Service (Pace ADA </a:t>
            </a:r>
            <a:r>
              <a:rPr lang="en-US" sz="2000" dirty="0" err="1" smtClean="0">
                <a:solidFill>
                  <a:srgbClr val="000100"/>
                </a:solidFill>
                <a:latin typeface="Arial"/>
                <a:cs typeface="Arial"/>
              </a:rPr>
              <a:t>Paratransit</a:t>
            </a:r>
            <a:r>
              <a:rPr lang="en-US" sz="2000" dirty="0" smtClean="0">
                <a:solidFill>
                  <a:srgbClr val="0001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0" y="1098552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1300" y="4495800"/>
            <a:ext cx="8902700" cy="2330614"/>
            <a:chOff x="241300" y="3979529"/>
            <a:chExt cx="8902700" cy="2330614"/>
          </a:xfrm>
        </p:grpSpPr>
        <p:sp>
          <p:nvSpPr>
            <p:cNvPr id="2" name="Rectangle 1"/>
            <p:cNvSpPr/>
            <p:nvPr/>
          </p:nvSpPr>
          <p:spPr>
            <a:xfrm>
              <a:off x="241300" y="3979529"/>
              <a:ext cx="8521700" cy="3744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19125" indent="-619125">
                <a:defRPr/>
              </a:pPr>
              <a:r>
                <a:rPr lang="en-US" sz="2000" b="1" dirty="0" smtClean="0">
                  <a:solidFill>
                    <a:srgbClr val="000100"/>
                  </a:solidFill>
                  <a:latin typeface="Arial"/>
                  <a:cs typeface="Arial"/>
                </a:rPr>
                <a:t>RTA Performance </a:t>
              </a:r>
              <a:r>
                <a:rPr lang="en-US" sz="2000" b="1" dirty="0">
                  <a:solidFill>
                    <a:srgbClr val="000100"/>
                  </a:solidFill>
                  <a:latin typeface="Arial"/>
                  <a:cs typeface="Arial"/>
                </a:rPr>
                <a:t>Measures cover 5 critical areas</a:t>
              </a:r>
              <a:r>
                <a:rPr lang="en-US" sz="2000" b="1" dirty="0" smtClean="0">
                  <a:solidFill>
                    <a:srgbClr val="000100"/>
                  </a:solidFill>
                  <a:latin typeface="Arial"/>
                  <a:cs typeface="Arial"/>
                </a:rPr>
                <a:t>:</a:t>
              </a:r>
              <a:endParaRPr lang="en-US" sz="2000" b="1" dirty="0">
                <a:solidFill>
                  <a:srgbClr val="000100"/>
                </a:solidFill>
                <a:latin typeface="Arial"/>
                <a:cs typeface="Arial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41300" y="4495800"/>
              <a:ext cx="8902700" cy="1814343"/>
            </a:xfrm>
            <a:prstGeom prst="rect">
              <a:avLst/>
            </a:prstGeom>
          </p:spPr>
          <p:txBody>
            <a:bodyPr wrap="square" numCol="2">
              <a:spAutoFit/>
            </a:bodyPr>
            <a:lstStyle/>
            <a:p>
              <a:pPr marL="285750" indent="-285750">
                <a:buClr>
                  <a:srgbClr val="050E51"/>
                </a:buClr>
                <a:buFont typeface="Wingdings" charset="2"/>
                <a:buChar char="ü"/>
                <a:defRPr/>
              </a:pPr>
              <a:r>
                <a:rPr lang="en-US" sz="1800" dirty="0">
                  <a:solidFill>
                    <a:srgbClr val="000100"/>
                  </a:solidFill>
                  <a:latin typeface="Arial"/>
                  <a:cs typeface="Arial"/>
                </a:rPr>
                <a:t>Service Coverage</a:t>
              </a:r>
            </a:p>
            <a:p>
              <a:pPr marL="285750" indent="-285750">
                <a:buClr>
                  <a:srgbClr val="050E51"/>
                </a:buClr>
                <a:buFont typeface="Wingdings" charset="2"/>
                <a:buChar char="ü"/>
                <a:defRPr/>
              </a:pPr>
              <a:r>
                <a:rPr lang="en-US" sz="1800" dirty="0">
                  <a:solidFill>
                    <a:srgbClr val="000100"/>
                  </a:solidFill>
                  <a:latin typeface="Arial"/>
                  <a:cs typeface="Arial"/>
                </a:rPr>
                <a:t>Service Efficiency/Effectiveness</a:t>
              </a:r>
            </a:p>
            <a:p>
              <a:pPr marL="285750" indent="-285750">
                <a:buClr>
                  <a:srgbClr val="050E51"/>
                </a:buClr>
                <a:buFont typeface="Wingdings" charset="2"/>
                <a:buChar char="ü"/>
                <a:defRPr/>
              </a:pPr>
              <a:r>
                <a:rPr lang="en-US" sz="1800" dirty="0">
                  <a:solidFill>
                    <a:srgbClr val="000100"/>
                  </a:solidFill>
                  <a:latin typeface="Arial"/>
                  <a:cs typeface="Arial"/>
                </a:rPr>
                <a:t>Service Delivery</a:t>
              </a:r>
            </a:p>
            <a:p>
              <a:pPr>
                <a:buClr>
                  <a:srgbClr val="050E51"/>
                </a:buClr>
                <a:buFont typeface="Wingdings" charset="2"/>
                <a:buChar char="ü"/>
                <a:defRPr/>
              </a:pPr>
              <a:endParaRPr lang="en-US" sz="1800" dirty="0" smtClean="0">
                <a:solidFill>
                  <a:srgbClr val="000100"/>
                </a:solidFill>
                <a:latin typeface="Arial"/>
                <a:cs typeface="Arial"/>
              </a:endParaRPr>
            </a:p>
            <a:p>
              <a:pPr>
                <a:buClr>
                  <a:srgbClr val="050E51"/>
                </a:buClr>
                <a:buFont typeface="Wingdings" charset="2"/>
                <a:buChar char="ü"/>
                <a:defRPr/>
              </a:pPr>
              <a:endParaRPr lang="en-US" sz="1800" dirty="0">
                <a:solidFill>
                  <a:srgbClr val="000100"/>
                </a:solidFill>
                <a:latin typeface="Arial"/>
                <a:cs typeface="Arial"/>
              </a:endParaRPr>
            </a:p>
            <a:p>
              <a:pPr marL="285750" indent="-285750">
                <a:buClr>
                  <a:srgbClr val="050E51"/>
                </a:buClr>
                <a:buFont typeface="Wingdings" charset="2"/>
                <a:buChar char="ü"/>
                <a:defRPr/>
              </a:pPr>
              <a:r>
                <a:rPr lang="en-US" sz="1800" dirty="0" smtClean="0">
                  <a:solidFill>
                    <a:srgbClr val="000100"/>
                  </a:solidFill>
                  <a:latin typeface="Arial"/>
                  <a:cs typeface="Arial"/>
                </a:rPr>
                <a:t>Service </a:t>
              </a:r>
              <a:r>
                <a:rPr lang="en-US" sz="1800" dirty="0">
                  <a:solidFill>
                    <a:srgbClr val="000100"/>
                  </a:solidFill>
                  <a:latin typeface="Arial"/>
                  <a:cs typeface="Arial"/>
                </a:rPr>
                <a:t>Maintenance/Capital Investment</a:t>
              </a:r>
            </a:p>
            <a:p>
              <a:pPr marL="285750" indent="-285750">
                <a:buClr>
                  <a:srgbClr val="050E51"/>
                </a:buClr>
                <a:buFont typeface="Wingdings" charset="2"/>
                <a:buChar char="ü"/>
                <a:defRPr/>
              </a:pPr>
              <a:r>
                <a:rPr lang="en-US" sz="1800" dirty="0">
                  <a:solidFill>
                    <a:srgbClr val="000100"/>
                  </a:solidFill>
                  <a:latin typeface="Arial"/>
                  <a:cs typeface="Arial"/>
                </a:rPr>
                <a:t>Service Level Solvency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0" y="101831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4</a:t>
            </a:fld>
            <a:endParaRPr lang="en-US" sz="1100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1581150"/>
          </a:xfrm>
        </p:spPr>
        <p:txBody>
          <a:bodyPr/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The Problem:</a:t>
            </a:r>
            <a:r>
              <a:rPr lang="en-US" sz="3600" b="1" dirty="0">
                <a:solidFill>
                  <a:srgbClr val="030937"/>
                </a:solidFill>
                <a:latin typeface="Arial"/>
                <a:cs typeface="Arial"/>
              </a:rPr>
              <a:t/>
            </a:r>
            <a:br>
              <a:rPr lang="en-US" sz="3600" b="1" dirty="0">
                <a:solidFill>
                  <a:srgbClr val="030937"/>
                </a:solidFill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030937"/>
                </a:solidFill>
                <a:latin typeface="Arial"/>
                <a:cs typeface="Arial"/>
              </a:rPr>
              <a:t>Region </a:t>
            </a:r>
            <a:r>
              <a:rPr lang="en-US" sz="2400" b="1" dirty="0">
                <a:solidFill>
                  <a:srgbClr val="030937"/>
                </a:solidFill>
                <a:latin typeface="Arial"/>
                <a:cs typeface="Arial"/>
              </a:rPr>
              <a:t>Has Some of the Nation’s Oldest Transit Vehicles </a:t>
            </a:r>
            <a:r>
              <a:rPr lang="en-US" sz="2400" dirty="0">
                <a:solidFill>
                  <a:srgbClr val="030937"/>
                </a:solidFill>
                <a:latin typeface="Arial"/>
                <a:cs typeface="Arial"/>
              </a:rPr>
              <a:t/>
            </a:r>
            <a:br>
              <a:rPr lang="en-US" sz="2400" dirty="0">
                <a:solidFill>
                  <a:srgbClr val="030937"/>
                </a:solidFill>
                <a:latin typeface="Arial"/>
                <a:cs typeface="Arial"/>
              </a:rPr>
            </a:br>
            <a:r>
              <a:rPr lang="en-US" sz="2400" dirty="0">
                <a:solidFill>
                  <a:srgbClr val="030937"/>
                </a:solidFill>
                <a:latin typeface="Arial"/>
                <a:cs typeface="Arial"/>
              </a:rPr>
              <a:t/>
            </a:r>
            <a:br>
              <a:rPr lang="en-US" sz="2400" dirty="0">
                <a:solidFill>
                  <a:srgbClr val="030937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srgbClr val="030937"/>
                </a:solidFill>
                <a:latin typeface="Arial"/>
                <a:cs typeface="Arial"/>
              </a:rPr>
              <a:t>Percent of Vehicles Beyond Useful </a:t>
            </a:r>
            <a:r>
              <a:rPr lang="en-US" sz="2000" dirty="0" err="1" smtClean="0">
                <a:solidFill>
                  <a:srgbClr val="030937"/>
                </a:solidFill>
                <a:latin typeface="Arial"/>
                <a:cs typeface="Arial"/>
              </a:rPr>
              <a:t>Life</a:t>
            </a:r>
            <a:r>
              <a:rPr lang="en-US" sz="3200" dirty="0" err="1" smtClean="0">
                <a:latin typeface="Arial"/>
                <a:cs typeface="Arial"/>
              </a:rPr>
              <a:t>Li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745586"/>
              </p:ext>
            </p:extLst>
          </p:nvPr>
        </p:nvGraphicFramePr>
        <p:xfrm>
          <a:off x="1117600" y="2038350"/>
          <a:ext cx="6805613" cy="454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120303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5</a:t>
            </a:fld>
            <a:endParaRPr lang="en-US" sz="1100"/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323850" y="1000125"/>
            <a:ext cx="8820150" cy="1265238"/>
          </a:xfrm>
        </p:spPr>
        <p:txBody>
          <a:bodyPr/>
          <a:lstStyle/>
          <a:p>
            <a:r>
              <a:rPr lang="en-US" sz="3600" dirty="0">
                <a:latin typeface="Franklin Gothic Demi Cond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 dirty="0">
                <a:latin typeface="Franklin Gothic Demi Cond" charset="0"/>
                <a:ea typeface="ヒラギノ角ゴ Pro W3" charset="0"/>
                <a:cs typeface="ヒラギノ角ゴ Pro W3" charset="0"/>
              </a:rPr>
            </a:b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Like a 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used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c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ar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, i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akes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ore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oney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to 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operate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&amp; m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aintain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the 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existing </a:t>
            </a:r>
            <a:r>
              <a:rPr lang="en-US" sz="28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</a:t>
            </a: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ssets</a:t>
            </a:r>
            <a:endParaRPr lang="en-US" sz="2800" b="1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476250" y="2265363"/>
            <a:ext cx="83629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defRPr/>
            </a:pPr>
            <a:endParaRPr lang="en-US" sz="2400" b="1" dirty="0" smtClean="0">
              <a:solidFill>
                <a:srgbClr val="030937"/>
              </a:solidFill>
              <a:latin typeface="Franklin Gothic Book" charset="0"/>
              <a:ea typeface="ヒラギノ角ゴ Pro W3" charset="0"/>
              <a:cs typeface="ヒラギノ角ゴ Pro W3" charset="0"/>
            </a:endParaRPr>
          </a:p>
          <a:p>
            <a:pPr>
              <a:buClrTx/>
              <a:defRPr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Lower percent of assets in </a:t>
            </a:r>
            <a:r>
              <a:rPr lang="en-US" sz="24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g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ood condition </a:t>
            </a:r>
          </a:p>
          <a:p>
            <a:pPr>
              <a:buClrTx/>
              <a:defRPr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Higher percent of </a:t>
            </a:r>
            <a:r>
              <a:rPr lang="en-US" sz="24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ssets </a:t>
            </a:r>
            <a:r>
              <a:rPr lang="en-US" sz="24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eyond </a:t>
            </a:r>
            <a:r>
              <a:rPr lang="en-US" sz="24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u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seful life  </a:t>
            </a:r>
          </a:p>
          <a:p>
            <a:pPr>
              <a:buClrTx/>
              <a:defRPr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More time being repaired and less time in service</a:t>
            </a: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400" b="1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Replacing transit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a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ssets/buying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n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ew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v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ehicles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v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ery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xpensive and has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een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imited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or years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d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ue to inadequate transit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unding</a:t>
            </a:r>
            <a:endParaRPr lang="en-US" sz="28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6850" y="304800"/>
            <a:ext cx="85153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Aging Assets = Increased Capital Costs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108758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843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6</a:t>
            </a:fld>
            <a:endParaRPr lang="en-US" sz="1100"/>
          </a:p>
        </p:txBody>
      </p:sp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323850" y="1000125"/>
            <a:ext cx="8820150" cy="1631950"/>
          </a:xfrm>
        </p:spPr>
        <p:txBody>
          <a:bodyPr/>
          <a:lstStyle/>
          <a:p>
            <a:r>
              <a:rPr lang="en-US" sz="3600" dirty="0">
                <a:latin typeface="Franklin Gothic Demi Cond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3600" dirty="0">
                <a:latin typeface="Franklin Gothic Demi Cond" charset="0"/>
                <a:ea typeface="ヒラギノ角ゴ Pro W3" charset="0"/>
                <a:cs typeface="ヒラギノ角ゴ Pro W3" charset="0"/>
              </a:rPr>
            </a:b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Because current funding levels don’t allow sufficient repair &amp; replacement, 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rider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xperience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n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egatively </a:t>
            </a:r>
            <a:r>
              <a:rPr lang="en-US" sz="2800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</a:t>
            </a: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mpacted</a:t>
            </a:r>
            <a:endParaRPr lang="en-US" sz="28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23850" y="2743200"/>
            <a:ext cx="821055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buClrTx/>
            </a:pPr>
            <a:r>
              <a:rPr lang="en-US" sz="24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Delays 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Equipment breakdowns and slow zones on tracks mean longer commutes and more congestion</a:t>
            </a:r>
          </a:p>
          <a:p>
            <a:pPr>
              <a:lnSpc>
                <a:spcPct val="100000"/>
              </a:lnSpc>
              <a:buClrTx/>
            </a:pPr>
            <a:endParaRPr lang="en-US" sz="10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lnSpc>
                <a:spcPct val="100000"/>
              </a:lnSpc>
              <a:buClrTx/>
            </a:pPr>
            <a:r>
              <a:rPr lang="en-US" sz="24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Less Frequent Service 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Vehicles are retired and not replaced leaving commuters with fewer options</a:t>
            </a:r>
          </a:p>
          <a:p>
            <a:pPr>
              <a:lnSpc>
                <a:spcPct val="100000"/>
              </a:lnSpc>
              <a:buClrTx/>
            </a:pPr>
            <a:endParaRPr lang="en-US" sz="1000" dirty="0" smtClean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  <a:p>
            <a:pPr>
              <a:lnSpc>
                <a:spcPct val="100000"/>
              </a:lnSpc>
              <a:buClrTx/>
            </a:pPr>
            <a:r>
              <a:rPr lang="en-US" sz="24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Less Comfortable Ride 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– Rider comfort declines as seats, shocks and other parts wear out without replacement</a:t>
            </a:r>
            <a:endParaRPr lang="en-US" sz="2400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150" y="292100"/>
            <a:ext cx="85153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Funding Deficit = Less Reliable Service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106449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177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7</a:t>
            </a:fld>
            <a:endParaRPr lang="en-US" sz="1100"/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23850" y="1295400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Tx/>
              <a:buFont typeface="Franklin Gothic Book" charset="0"/>
              <a:buNone/>
              <a:defRPr/>
            </a:pPr>
            <a:r>
              <a:rPr lang="en-US" sz="28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Deferred maintenance leads to:</a:t>
            </a:r>
          </a:p>
          <a:p>
            <a:pPr>
              <a:buClrTx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Fewer transit riders = Decreased operating revenue </a:t>
            </a:r>
          </a:p>
          <a:p>
            <a:pPr>
              <a:buClrTx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Increased operating costs </a:t>
            </a:r>
          </a:p>
          <a:p>
            <a:pPr>
              <a:buClrTx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More roadway congestion</a:t>
            </a:r>
          </a:p>
          <a:p>
            <a:pPr>
              <a:buClrTx/>
              <a:defRPr/>
            </a:pPr>
            <a:r>
              <a:rPr lang="en-US" sz="28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Funding directed to maintenance, not service or expansion</a:t>
            </a:r>
          </a:p>
          <a:p>
            <a:pPr>
              <a:buClrTx/>
              <a:defRPr/>
            </a:pPr>
            <a:endParaRPr lang="en-US" sz="2800" dirty="0" smtClean="0">
              <a:solidFill>
                <a:srgbClr val="030937"/>
              </a:solidFill>
              <a:latin typeface="Franklin Gothic Demi Cond" charset="0"/>
              <a:ea typeface="ヒラギノ角ゴ Pro W3" charset="0"/>
              <a:cs typeface="ヒラギノ角ゴ Pro W3" charset="0"/>
            </a:endParaRPr>
          </a:p>
          <a:p>
            <a:pPr marL="0" indent="0">
              <a:buClrTx/>
              <a:buFont typeface="Franklin Gothic Book" charset="0"/>
              <a:buNone/>
              <a:defRPr/>
            </a:pPr>
            <a:endParaRPr lang="en-US" sz="2800" dirty="0" smtClean="0">
              <a:solidFill>
                <a:srgbClr val="030937"/>
              </a:solidFill>
              <a:latin typeface="Franklin Gothic Demi Cond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4150" y="304800"/>
            <a:ext cx="85153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30937"/>
                </a:solidFill>
                <a:latin typeface="Arial"/>
                <a:cs typeface="Arial"/>
              </a:rPr>
              <a:t>At Risk - Transit’s Future in </a:t>
            </a:r>
            <a:r>
              <a:rPr lang="en-US" sz="3200" b="1" dirty="0" err="1">
                <a:solidFill>
                  <a:srgbClr val="030937"/>
                </a:solidFill>
                <a:latin typeface="Arial"/>
                <a:cs typeface="Arial"/>
              </a:rPr>
              <a:t>Chicagoland</a:t>
            </a:r>
            <a:endParaRPr lang="en-US" sz="3200" b="1" dirty="0">
              <a:solidFill>
                <a:srgbClr val="030937"/>
              </a:solidFill>
              <a:latin typeface="Arial"/>
              <a:cs typeface="Arial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1029860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944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8</a:t>
            </a:fld>
            <a:endParaRPr lang="en-US" sz="110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05294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600" b="1" dirty="0" smtClean="0">
                <a:solidFill>
                  <a:srgbClr val="030937"/>
                </a:solidFill>
                <a:latin typeface="Arial"/>
                <a:ea typeface="+mj-ea"/>
                <a:cs typeface="Arial"/>
              </a:rPr>
              <a:t>RTA Quantified the Need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1189038"/>
            <a:ext cx="8382000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buChar char="•"/>
              <a:defRPr sz="3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61975" indent="-274638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857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Clr>
                <a:srgbClr val="CECDED"/>
              </a:buClr>
              <a:buSzPct val="100000"/>
              <a:buFont typeface="Times New Roman" charset="0"/>
              <a:buChar char="-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75000"/>
              <a:buFont typeface="Times New Roman" charset="0"/>
              <a:buChar char="♦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DED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Tx/>
              <a:buFont typeface="Franklin Gothic Book" charset="0"/>
              <a:buNone/>
            </a:pPr>
            <a:r>
              <a:rPr lang="en-US" sz="2400" dirty="0" smtClean="0">
                <a:solidFill>
                  <a:schemeClr val="bg2"/>
                </a:solidFill>
                <a:latin typeface="Arial"/>
                <a:cs typeface="Arial"/>
              </a:rPr>
              <a:t>One of first agencies nationally to do </a:t>
            </a:r>
            <a:r>
              <a:rPr lang="en-US" sz="2400" dirty="0" smtClean="0">
                <a:solidFill>
                  <a:srgbClr val="030937"/>
                </a:solidFill>
                <a:latin typeface="Arial"/>
                <a:cs typeface="Arial"/>
              </a:rPr>
              <a:t>Capital Asset Condition Assessment:</a:t>
            </a:r>
          </a:p>
          <a:p>
            <a:pPr lvl="1">
              <a:buClrTx/>
              <a:buSzPct val="80000"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Inventoried all assets of CTA, Metra and Pace </a:t>
            </a:r>
          </a:p>
          <a:p>
            <a:pPr lvl="2">
              <a:buClrTx/>
              <a:buSzPct val="80000"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Track &amp; Structures</a:t>
            </a:r>
          </a:p>
          <a:p>
            <a:pPr lvl="2">
              <a:buClrTx/>
              <a:buSzPct val="80000"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Electrical and Subway</a:t>
            </a:r>
          </a:p>
          <a:p>
            <a:pPr lvl="2">
              <a:buClrTx/>
              <a:buSzPct val="80000"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Systems  </a:t>
            </a:r>
          </a:p>
          <a:p>
            <a:pPr lvl="2">
              <a:buClrTx/>
              <a:buSzPct val="80000"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Facilities </a:t>
            </a:r>
          </a:p>
          <a:p>
            <a:pPr lvl="2">
              <a:buClrTx/>
              <a:buSzPct val="80000"/>
            </a:pPr>
            <a:r>
              <a:rPr lang="en-US" sz="2400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Rolling stock </a:t>
            </a:r>
          </a:p>
          <a:p>
            <a:pPr lvl="1">
              <a:buClrTx/>
              <a:buSzPct val="80000"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Determined 10-yr Normal Replacement cost based on: purchase price, age, experience, research, etc</a:t>
            </a: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.</a:t>
            </a:r>
            <a:endParaRPr lang="en-US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lvl="1">
              <a:buClrTx/>
              <a:buSzPct val="80000"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Determined backlog cost of current assets beyond their useful life/no longer in state of good repair</a:t>
            </a:r>
          </a:p>
          <a:p>
            <a:pPr lvl="1">
              <a:buClrTx/>
              <a:buSzPct val="80000"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Calculated capital maintenance costs</a:t>
            </a:r>
            <a:endParaRPr lang="en-US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016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949037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543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fld id="{677FFC95-4D5F-6841-8683-97DFD2FC3212}" type="slidenum">
              <a:rPr lang="en-US" sz="1100"/>
              <a:pPr/>
              <a:t>9</a:t>
            </a:fld>
            <a:endParaRPr lang="en-US" sz="1100"/>
          </a:p>
        </p:txBody>
      </p:sp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152400" y="228025"/>
            <a:ext cx="8763000" cy="536044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Defined: State </a:t>
            </a:r>
            <a:r>
              <a:rPr lang="en-US" sz="3600" b="1" dirty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of Good </a:t>
            </a:r>
            <a:r>
              <a:rPr lang="en-US" sz="3600" b="1" dirty="0" smtClean="0">
                <a:solidFill>
                  <a:srgbClr val="030937"/>
                </a:solidFill>
                <a:latin typeface="Arial"/>
                <a:ea typeface="ヒラギノ角ゴ Pro W3" charset="0"/>
                <a:cs typeface="Arial"/>
              </a:rPr>
              <a:t>Repair (SGR)</a:t>
            </a:r>
            <a:endParaRPr lang="en-US" sz="3600" b="1" dirty="0">
              <a:solidFill>
                <a:srgbClr val="030937"/>
              </a:solidFill>
              <a:latin typeface="Arial"/>
              <a:ea typeface="ヒラギノ角ゴ Pro W3" charset="0"/>
              <a:cs typeface="Arial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172200" y="1435915"/>
            <a:ext cx="2667000" cy="41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charset="0"/>
              <a:defRPr sz="2400"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30937"/>
                </a:solidFill>
                <a:latin typeface="Arial"/>
                <a:cs typeface="Arial"/>
              </a:rPr>
              <a:t>RTA State of Good Repair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30937"/>
                </a:solidFill>
                <a:latin typeface="Arial"/>
                <a:cs typeface="Arial"/>
              </a:rPr>
              <a:t>=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030937"/>
                </a:solidFill>
                <a:latin typeface="Arial"/>
                <a:cs typeface="Arial"/>
              </a:rPr>
              <a:t>Any asset scoring 3 or higher based strictly on the asset</a:t>
            </a:r>
            <a:r>
              <a:rPr lang="ja-JP" altLang="en-US" sz="3200" dirty="0" smtClean="0">
                <a:solidFill>
                  <a:srgbClr val="030937"/>
                </a:solidFill>
                <a:latin typeface="Arial"/>
                <a:cs typeface="Arial"/>
              </a:rPr>
              <a:t>’</a:t>
            </a:r>
            <a:r>
              <a:rPr lang="en-US" sz="3200" dirty="0" smtClean="0">
                <a:solidFill>
                  <a:srgbClr val="030937"/>
                </a:solidFill>
                <a:latin typeface="Arial"/>
                <a:cs typeface="Arial"/>
              </a:rPr>
              <a:t>s age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1016000"/>
            <a:ext cx="9144000" cy="0"/>
          </a:xfrm>
          <a:prstGeom prst="line">
            <a:avLst/>
          </a:prstGeom>
          <a:noFill/>
          <a:ln w="38100">
            <a:solidFill>
              <a:srgbClr val="1A81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28600" y="1381562"/>
            <a:ext cx="5192713" cy="4714437"/>
            <a:chOff x="228600" y="838200"/>
            <a:chExt cx="5791200" cy="5257800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175" t="10410" r="21930" b="8833"/>
            <a:stretch>
              <a:fillRect/>
            </a:stretch>
          </p:blipFill>
          <p:spPr bwMode="auto">
            <a:xfrm>
              <a:off x="228600" y="838200"/>
              <a:ext cx="5791200" cy="525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36650" y="1535113"/>
              <a:ext cx="1817688" cy="779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5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Excellent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457933" y="1330737"/>
              <a:ext cx="2043113" cy="1054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1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Past its Useful Life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85800" y="3505200"/>
              <a:ext cx="1249363" cy="779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4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Good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089400" y="3505200"/>
              <a:ext cx="1930400" cy="779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2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latin typeface="Arial" charset="0"/>
                  <a:cs typeface="Arial" charset="0"/>
                </a:rPr>
                <a:t>Marginal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184400" y="4724400"/>
              <a:ext cx="1930400" cy="81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CECDED"/>
                </a:buClr>
                <a:buSzPct val="80000"/>
                <a:buFont typeface="Franklin Gothic Book" charset="0"/>
                <a:defRPr sz="2400">
                  <a:solidFill>
                    <a:schemeClr val="tx1"/>
                  </a:solidFill>
                  <a:latin typeface="Franklin Gothic Book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3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8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Adequate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6539964"/>
            <a:ext cx="2416046" cy="318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/>
                <a:cs typeface="Arial"/>
              </a:rPr>
              <a:t>Getting America to Work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949045"/>
            <a:ext cx="9156700" cy="152400"/>
          </a:xfrm>
          <a:prstGeom prst="rect">
            <a:avLst/>
          </a:prstGeom>
          <a:solidFill>
            <a:srgbClr val="1A81AB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CECDED"/>
              </a:buClr>
              <a:buSzPct val="80000"/>
              <a:buFont typeface="Franklin Gothic Book" pitchFamily="34" charset="0"/>
              <a:buNone/>
              <a:tabLst>
                <a:tab pos="3489325" algn="r"/>
                <a:tab pos="4740275" algn="r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0154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STANDARD SLIDE">
  <a:themeElements>
    <a:clrScheme name="STANDARD SLIDE 1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STANDARD SLID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STANDARD SLIDE 1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LARGE IMAGE">
  <a:themeElements>
    <a:clrScheme name="LARGE IMAGE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LARGE IMAG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LARGE IMAGE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IMAGE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IMAGE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IMAGE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IMAGE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 IMAGES">
  <a:themeElements>
    <a:clrScheme name="4 IMAGES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4 IMAGES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4 IMAGES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IMAGES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IMAGES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IMAGES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 IMAGES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_4 IMAGES">
  <a:themeElements>
    <a:clrScheme name="1_4 IMAGES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1_4 IMAGES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1_4 IMAGES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 IMAGES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 IMAGES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 IMAGES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4 IMAGES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LAST SLIDE">
  <a:themeElements>
    <a:clrScheme name="LAST SLIDE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LAST SLIDE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LAST SLIDE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FF00"/>
      </a:dk2>
      <a:lt2>
        <a:srgbClr val="FF0000"/>
      </a:lt2>
      <a:accent1>
        <a:srgbClr val="0000FF"/>
      </a:accent1>
      <a:accent2>
        <a:srgbClr val="00FFFF"/>
      </a:accent2>
      <a:accent3>
        <a:srgbClr val="FFFFFF"/>
      </a:accent3>
      <a:accent4>
        <a:srgbClr val="000000"/>
      </a:accent4>
      <a:accent5>
        <a:srgbClr val="AAAAFF"/>
      </a:accent5>
      <a:accent6>
        <a:srgbClr val="00E7E7"/>
      </a:accent6>
      <a:hlink>
        <a:srgbClr val="FF00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FF00"/>
      </a:dk2>
      <a:lt2>
        <a:srgbClr val="FF0000"/>
      </a:lt2>
      <a:accent1>
        <a:srgbClr val="0000FF"/>
      </a:accent1>
      <a:accent2>
        <a:srgbClr val="00FFFF"/>
      </a:accent2>
      <a:accent3>
        <a:srgbClr val="FFFFFF"/>
      </a:accent3>
      <a:accent4>
        <a:srgbClr val="000000"/>
      </a:accent4>
      <a:accent5>
        <a:srgbClr val="AAAAFF"/>
      </a:accent5>
      <a:accent6>
        <a:srgbClr val="00E7E7"/>
      </a:accent6>
      <a:hlink>
        <a:srgbClr val="FF00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 W/LOGOS">
  <a:themeElements>
    <a:clrScheme name="TITLE SLIDE W/LOGOS 16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TITLE SLIDE W/LOGOS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TITLE SLIDE W/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W/LOG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3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W/LOGOS 16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HD">
  <a:themeElements>
    <a:clrScheme name="SECTION HD 16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SECTION HD">
      <a:majorFont>
        <a:latin typeface="Franklin Gothic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SECTION H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3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 16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ECTION HD+IMAGE">
  <a:themeElements>
    <a:clrScheme name="SECTION HD+IMAGE 16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SECTION HD+IMAGE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SECTION HD+IM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HD+IM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3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HD+IMAGE 16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+IMAGE RT">
  <a:themeElements>
    <a:clrScheme name="BULLET+IMAGE RT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BULLET+IMAGE RT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BULLET+IMAGE RT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RT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RT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RT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RT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XT+IMAGE RT">
  <a:themeElements>
    <a:clrScheme name="TEXT+IMAGE RT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TEXT+IMAGE RT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TEXT+IMAGE RT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RT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RT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RT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RT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XT+IMAGE L">
  <a:themeElements>
    <a:clrScheme name="TEXT+IMAGE L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TEXT+IMAGE L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TEXT+IMAGE L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L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L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L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+IMAGE L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ULLET+IMAGE L">
  <a:themeElements>
    <a:clrScheme name="BULLET+IMAGE L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BULLET+IMAGE L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BULLET+IMAGE L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L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L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L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+IMAGE L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EXT ONLY">
  <a:themeElements>
    <a:clrScheme name="TEXT ONLY 5">
      <a:dk1>
        <a:srgbClr val="030937"/>
      </a:dk1>
      <a:lt1>
        <a:srgbClr val="FFFFFF"/>
      </a:lt1>
      <a:dk2>
        <a:srgbClr val="050E51"/>
      </a:dk2>
      <a:lt2>
        <a:srgbClr val="FFFFFF"/>
      </a:lt2>
      <a:accent1>
        <a:srgbClr val="505484"/>
      </a:accent1>
      <a:accent2>
        <a:srgbClr val="FFFFCC"/>
      </a:accent2>
      <a:accent3>
        <a:srgbClr val="AAAAB3"/>
      </a:accent3>
      <a:accent4>
        <a:srgbClr val="DADADA"/>
      </a:accent4>
      <a:accent5>
        <a:srgbClr val="B3B3C2"/>
      </a:accent5>
      <a:accent6>
        <a:srgbClr val="E7E7B9"/>
      </a:accent6>
      <a:hlink>
        <a:srgbClr val="E3B78B"/>
      </a:hlink>
      <a:folHlink>
        <a:srgbClr val="728BD2"/>
      </a:folHlink>
    </a:clrScheme>
    <a:fontScheme name="TEXT ONLY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>
            <a:srgbClr val="CECDED"/>
          </a:buClr>
          <a:buSzPct val="80000"/>
          <a:buFont typeface="Franklin Gothic Book" pitchFamily="34" charset="0"/>
          <a:buNone/>
          <a:tabLst>
            <a:tab pos="3489325" algn="r"/>
            <a:tab pos="4740275" algn="r"/>
          </a:tabLst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TEXT ONLY 1">
        <a:dk1>
          <a:srgbClr val="000066"/>
        </a:dk1>
        <a:lt1>
          <a:srgbClr val="FFFFFF"/>
        </a:lt1>
        <a:dk2>
          <a:srgbClr val="0F238C"/>
        </a:dk2>
        <a:lt2>
          <a:srgbClr val="FAFD00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ONLY 2">
        <a:dk1>
          <a:srgbClr val="000066"/>
        </a:dk1>
        <a:lt1>
          <a:srgbClr val="FFFFFF"/>
        </a:lt1>
        <a:dk2>
          <a:srgbClr val="0F238C"/>
        </a:dk2>
        <a:lt2>
          <a:srgbClr val="FFFFFF"/>
        </a:lt2>
        <a:accent1>
          <a:srgbClr val="0099FF"/>
        </a:accent1>
        <a:accent2>
          <a:srgbClr val="800000"/>
        </a:accent2>
        <a:accent3>
          <a:srgbClr val="AAACC5"/>
        </a:accent3>
        <a:accent4>
          <a:srgbClr val="DADADA"/>
        </a:accent4>
        <a:accent5>
          <a:srgbClr val="AACAFF"/>
        </a:accent5>
        <a:accent6>
          <a:srgbClr val="730000"/>
        </a:accent6>
        <a:hlink>
          <a:srgbClr val="FF66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ONLY 3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16AAF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9D4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ONLY 4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B6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D7"/>
        </a:accent5>
        <a:accent6>
          <a:srgbClr val="E7E7B9"/>
        </a:accent6>
        <a:hlink>
          <a:srgbClr val="66CC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ONLY 5">
        <a:dk1>
          <a:srgbClr val="030937"/>
        </a:dk1>
        <a:lt1>
          <a:srgbClr val="FFFFFF"/>
        </a:lt1>
        <a:dk2>
          <a:srgbClr val="050E51"/>
        </a:dk2>
        <a:lt2>
          <a:srgbClr val="FFFFFF"/>
        </a:lt2>
        <a:accent1>
          <a:srgbClr val="505484"/>
        </a:accent1>
        <a:accent2>
          <a:srgbClr val="FFFFCC"/>
        </a:accent2>
        <a:accent3>
          <a:srgbClr val="AAAAB3"/>
        </a:accent3>
        <a:accent4>
          <a:srgbClr val="DADADA"/>
        </a:accent4>
        <a:accent5>
          <a:srgbClr val="B3B3C2"/>
        </a:accent5>
        <a:accent6>
          <a:srgbClr val="E7E7B9"/>
        </a:accent6>
        <a:hlink>
          <a:srgbClr val="E3B78B"/>
        </a:hlink>
        <a:folHlink>
          <a:srgbClr val="728BD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FTA Research">
    <a:dk1>
      <a:sysClr val="windowText" lastClr="000000"/>
    </a:dk1>
    <a:lt1>
      <a:sysClr val="window" lastClr="FFFFFF"/>
    </a:lt1>
    <a:dk2>
      <a:srgbClr val="17144D"/>
    </a:dk2>
    <a:lt2>
      <a:srgbClr val="839EB7"/>
    </a:lt2>
    <a:accent1>
      <a:srgbClr val="413F77"/>
    </a:accent1>
    <a:accent2>
      <a:srgbClr val="C0504D"/>
    </a:accent2>
    <a:accent3>
      <a:srgbClr val="347358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21145</TotalTime>
  <Pages>2</Pages>
  <Words>931</Words>
  <Application>Microsoft Macintosh PowerPoint</Application>
  <PresentationFormat>On-screen Show (4:3)</PresentationFormat>
  <Paragraphs>197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STANDARD SLIDE</vt:lpstr>
      <vt:lpstr>TITLE SLIDE W/LOGOS</vt:lpstr>
      <vt:lpstr>SECTION HD</vt:lpstr>
      <vt:lpstr>SECTION HD+IMAGE</vt:lpstr>
      <vt:lpstr>BULLET+IMAGE RT</vt:lpstr>
      <vt:lpstr>TEXT+IMAGE RT</vt:lpstr>
      <vt:lpstr>TEXT+IMAGE L</vt:lpstr>
      <vt:lpstr>BULLET+IMAGE L</vt:lpstr>
      <vt:lpstr>TEXT ONLY</vt:lpstr>
      <vt:lpstr>LARGE IMAGE</vt:lpstr>
      <vt:lpstr>4 IMAGES</vt:lpstr>
      <vt:lpstr>1_4 IMAGES</vt:lpstr>
      <vt:lpstr>LAST SLIDE</vt:lpstr>
      <vt:lpstr>The Need to Repair &amp; Replace Chicagoland’s Transit Network</vt:lpstr>
      <vt:lpstr>PowerPoint Presentation</vt:lpstr>
      <vt:lpstr>RTA Oversees Transit in Chicagoland </vt:lpstr>
      <vt:lpstr>The Problem: Region Has Some of the Nation’s Oldest Transit Vehicles   Percent of Vehicles Beyond Useful LifeLi</vt:lpstr>
      <vt:lpstr> Like a used car, it takes more money to operate &amp; maintain the existing assets</vt:lpstr>
      <vt:lpstr> Because current funding levels don’t allow sufficient repair &amp; replacement, rider experience is negatively impacted</vt:lpstr>
      <vt:lpstr>PowerPoint Presentation</vt:lpstr>
      <vt:lpstr>RTA Quantified the Need</vt:lpstr>
      <vt:lpstr>Defined: State of Good Repair (SGR)</vt:lpstr>
      <vt:lpstr>PowerPoint Presentation</vt:lpstr>
      <vt:lpstr>PowerPoint Presentation</vt:lpstr>
      <vt:lpstr>Chicago is Not Alone –  This is a National Problem</vt:lpstr>
      <vt:lpstr>It Needs a National Solution</vt:lpstr>
      <vt:lpstr>The Path – A National Transit Movement </vt:lpstr>
      <vt:lpstr>PowerPoint Presentation</vt:lpstr>
    </vt:vector>
  </TitlesOfParts>
  <Company>Regional Transportation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2006-2010 Capital Marks and Program</dc:title>
  <dc:subject>Board Presentation</dc:subject>
  <dc:creator>Vida Morkunas</dc:creator>
  <cp:lastModifiedBy>Ben Thrutchley</cp:lastModifiedBy>
  <cp:revision>539</cp:revision>
  <cp:lastPrinted>2012-06-07T19:34:19Z</cp:lastPrinted>
  <dcterms:created xsi:type="dcterms:W3CDTF">2004-11-29T20:13:37Z</dcterms:created>
  <dcterms:modified xsi:type="dcterms:W3CDTF">2012-09-14T21:19:36Z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vised by">
    <vt:lpwstr>Anne Siddall</vt:lpwstr>
  </property>
</Properties>
</file>