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2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9" r:id="rId2"/>
    <p:sldMasterId id="2147483664" r:id="rId3"/>
    <p:sldMasterId id="2147483660" r:id="rId4"/>
    <p:sldMasterId id="2147483663" r:id="rId5"/>
    <p:sldMasterId id="2147483662" r:id="rId6"/>
    <p:sldMasterId id="2147483667" r:id="rId7"/>
    <p:sldMasterId id="2147483670" r:id="rId8"/>
    <p:sldMasterId id="2147483661" r:id="rId9"/>
    <p:sldMasterId id="2147483668" r:id="rId10"/>
    <p:sldMasterId id="2147483671" r:id="rId11"/>
    <p:sldMasterId id="2147483672" r:id="rId12"/>
    <p:sldMasterId id="2147483669" r:id="rId13"/>
  </p:sldMasterIdLst>
  <p:notesMasterIdLst>
    <p:notesMasterId r:id="rId28"/>
  </p:notesMasterIdLst>
  <p:handoutMasterIdLst>
    <p:handoutMasterId r:id="rId29"/>
  </p:handoutMasterIdLst>
  <p:sldIdLst>
    <p:sldId id="280" r:id="rId14"/>
    <p:sldId id="288" r:id="rId15"/>
    <p:sldId id="256" r:id="rId16"/>
    <p:sldId id="289" r:id="rId17"/>
    <p:sldId id="290" r:id="rId18"/>
    <p:sldId id="291" r:id="rId19"/>
    <p:sldId id="294" r:id="rId20"/>
    <p:sldId id="304" r:id="rId21"/>
    <p:sldId id="295" r:id="rId22"/>
    <p:sldId id="305" r:id="rId23"/>
    <p:sldId id="306" r:id="rId24"/>
    <p:sldId id="301" r:id="rId25"/>
    <p:sldId id="302" r:id="rId26"/>
    <p:sldId id="299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GK  DC Intern " initials="" lastIdx="1" clrIdx="0"/>
  <p:cmAuthor id="1" name="Tim Frisbie" initials="T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24F"/>
    <a:srgbClr val="1981AB"/>
    <a:srgbClr val="E89223"/>
    <a:srgbClr val="474845"/>
    <a:srgbClr val="AA1F27"/>
    <a:srgbClr val="1A81AB"/>
    <a:srgbClr val="000100"/>
    <a:srgbClr val="7DB030"/>
    <a:srgbClr val="000000"/>
    <a:srgbClr val="624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28" autoAdjust="0"/>
  </p:normalViewPr>
  <p:slideViewPr>
    <p:cSldViewPr snapToGrid="0">
      <p:cViewPr>
        <p:scale>
          <a:sx n="100" d="100"/>
          <a:sy n="100" d="100"/>
        </p:scale>
        <p:origin x="-1308" y="-372"/>
      </p:cViewPr>
      <p:guideLst>
        <p:guide orient="horz" pos="4128"/>
        <p:guide orient="horz" pos="1776"/>
        <p:guide orient="horz" pos="3081"/>
        <p:guide orient="horz" pos="3841"/>
        <p:guide orient="horz" pos="1008"/>
        <p:guide orient="horz" pos="2448"/>
        <p:guide orient="horz" pos="1344"/>
        <p:guide pos="2448"/>
        <p:guide pos="288"/>
        <p:guide pos="5136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3728" y="-72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SOGR\CVT13%20(version%202)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137007874015895E-2"/>
          <c:y val="0.130019382192611"/>
          <c:w val="0.89858515185601595"/>
          <c:h val="0.78789703210175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'$1B to 2030'!$A$8</c:f>
              <c:strCache>
                <c:ptCount val="1"/>
                <c:pt idx="0">
                  <c:v>Funding $1B annually to 2030</c:v>
                </c:pt>
              </c:strCache>
            </c:strRef>
          </c:tx>
          <c:spPr>
            <a:solidFill>
              <a:srgbClr val="1981AB"/>
            </a:solidFill>
          </c:spPr>
          <c:invertIfNegative val="0"/>
          <c:cat>
            <c:numRef>
              <c:f>'$1B to 2030'!$B$6:$V$6</c:f>
              <c:numCache>
                <c:formatCode>General</c:formatCode>
                <c:ptCount val="1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</c:numCache>
            </c:numRef>
          </c:cat>
          <c:val>
            <c:numRef>
              <c:f>'$1B to 2030'!$B$8:$V$8</c:f>
              <c:numCache>
                <c:formatCode>"$"#,##0.00;\("$"#,##0.00\)</c:formatCode>
                <c:ptCount val="18"/>
                <c:pt idx="0">
                  <c:v>19518.839175275811</c:v>
                </c:pt>
                <c:pt idx="1">
                  <c:v>19219.087792517701</c:v>
                </c:pt>
                <c:pt idx="2">
                  <c:v>18894.239781365199</c:v>
                </c:pt>
                <c:pt idx="3">
                  <c:v>18603.66182192053</c:v>
                </c:pt>
                <c:pt idx="4">
                  <c:v>18207.796452551931</c:v>
                </c:pt>
                <c:pt idx="5">
                  <c:v>18611.257724207229</c:v>
                </c:pt>
                <c:pt idx="6">
                  <c:v>19163.10234986035</c:v>
                </c:pt>
                <c:pt idx="7">
                  <c:v>19035.45252004993</c:v>
                </c:pt>
                <c:pt idx="8">
                  <c:v>18633.837520939909</c:v>
                </c:pt>
                <c:pt idx="9">
                  <c:v>18720.553109798799</c:v>
                </c:pt>
                <c:pt idx="10">
                  <c:v>18644.74715372398</c:v>
                </c:pt>
                <c:pt idx="11">
                  <c:v>18297.799345659001</c:v>
                </c:pt>
                <c:pt idx="12">
                  <c:v>18184.700942429601</c:v>
                </c:pt>
                <c:pt idx="13">
                  <c:v>17880.289277331649</c:v>
                </c:pt>
                <c:pt idx="14">
                  <c:v>17840.630392706458</c:v>
                </c:pt>
                <c:pt idx="15">
                  <c:v>17963.035564773862</c:v>
                </c:pt>
                <c:pt idx="16">
                  <c:v>17854.030016029279</c:v>
                </c:pt>
                <c:pt idx="17">
                  <c:v>18734.279218293661</c:v>
                </c:pt>
              </c:numCache>
            </c:numRef>
          </c:val>
        </c:ser>
        <c:ser>
          <c:idx val="1"/>
          <c:order val="1"/>
          <c:tx>
            <c:strRef>
              <c:f>'$1B to 2030'!$A$9</c:f>
              <c:strCache>
                <c:ptCount val="1"/>
                <c:pt idx="0">
                  <c:v>Historic Spending ($500M Annually)</c:v>
                </c:pt>
              </c:strCache>
            </c:strRef>
          </c:tx>
          <c:spPr>
            <a:solidFill>
              <a:srgbClr val="C0524F"/>
            </a:solidFill>
          </c:spPr>
          <c:invertIfNegative val="0"/>
          <c:cat>
            <c:multiLvlStrRef>
              <c:f>'$1B to 2030'!$B$6:$V$7</c:f>
              <c:multiLvlStrCache>
                <c:ptCount val="18"/>
                <c:lvl>
                  <c:pt idx="0">
                    <c:v>Year2BacklogM</c:v>
                  </c:pt>
                  <c:pt idx="1">
                    <c:v>Year3BacklogM</c:v>
                  </c:pt>
                  <c:pt idx="2">
                    <c:v>Year4BacklogM</c:v>
                  </c:pt>
                  <c:pt idx="3">
                    <c:v>Year5BacklogM</c:v>
                  </c:pt>
                  <c:pt idx="4">
                    <c:v>Year6BacklogM</c:v>
                  </c:pt>
                  <c:pt idx="5">
                    <c:v>Year7BacklogM</c:v>
                  </c:pt>
                  <c:pt idx="6">
                    <c:v>Year8BacklogM</c:v>
                  </c:pt>
                  <c:pt idx="7">
                    <c:v>Year9BacklogM</c:v>
                  </c:pt>
                  <c:pt idx="8">
                    <c:v>Year10BacklogM</c:v>
                  </c:pt>
                  <c:pt idx="9">
                    <c:v>Year11BacklogM</c:v>
                  </c:pt>
                  <c:pt idx="10">
                    <c:v>Year12BacklogM</c:v>
                  </c:pt>
                  <c:pt idx="11">
                    <c:v>Year13BacklogM</c:v>
                  </c:pt>
                  <c:pt idx="12">
                    <c:v>Year14BacklogM</c:v>
                  </c:pt>
                  <c:pt idx="13">
                    <c:v>Year15BacklogM</c:v>
                  </c:pt>
                  <c:pt idx="14">
                    <c:v>Year16BacklogM</c:v>
                  </c:pt>
                  <c:pt idx="15">
                    <c:v>Year17BacklogM</c:v>
                  </c:pt>
                  <c:pt idx="16">
                    <c:v>Year18BacklogM</c:v>
                  </c:pt>
                  <c:pt idx="17">
                    <c:v>Year19BacklogM</c:v>
                  </c:pt>
                </c:lvl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2016</c:v>
                  </c:pt>
                  <c:pt idx="4">
                    <c:v>2017</c:v>
                  </c:pt>
                  <c:pt idx="5">
                    <c:v>2018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2021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2025</c:v>
                  </c:pt>
                  <c:pt idx="13">
                    <c:v>2026</c:v>
                  </c:pt>
                  <c:pt idx="14">
                    <c:v>2027</c:v>
                  </c:pt>
                  <c:pt idx="15">
                    <c:v>2028</c:v>
                  </c:pt>
                  <c:pt idx="16">
                    <c:v>2029</c:v>
                  </c:pt>
                  <c:pt idx="17">
                    <c:v>2030</c:v>
                  </c:pt>
                </c:lvl>
              </c:multiLvlStrCache>
            </c:multiLvlStrRef>
          </c:cat>
          <c:val>
            <c:numRef>
              <c:f>'$1B to 2030'!$B$9:$V$9</c:f>
              <c:numCache>
                <c:formatCode>_("$"* #,##0.00_);_("$"* \(#,##0.00\);_("$"* "-"??_);_(@_)</c:formatCode>
                <c:ptCount val="18"/>
                <c:pt idx="0">
                  <c:v>20020.290455870829</c:v>
                </c:pt>
                <c:pt idx="1">
                  <c:v>20227.751154060879</c:v>
                </c:pt>
                <c:pt idx="2">
                  <c:v>20408.72017809709</c:v>
                </c:pt>
                <c:pt idx="3">
                  <c:v>20605.2014049914</c:v>
                </c:pt>
                <c:pt idx="4">
                  <c:v>20707.766242097059</c:v>
                </c:pt>
                <c:pt idx="5">
                  <c:v>21537.121529548829</c:v>
                </c:pt>
                <c:pt idx="6">
                  <c:v>22575.59689138507</c:v>
                </c:pt>
                <c:pt idx="7">
                  <c:v>23177.599107326139</c:v>
                </c:pt>
                <c:pt idx="8">
                  <c:v>23208.570626330689</c:v>
                </c:pt>
                <c:pt idx="9">
                  <c:v>23815.19078571198</c:v>
                </c:pt>
                <c:pt idx="10">
                  <c:v>24123.406777430431</c:v>
                </c:pt>
                <c:pt idx="11">
                  <c:v>24006.975735185741</c:v>
                </c:pt>
                <c:pt idx="12">
                  <c:v>23839.559687392852</c:v>
                </c:pt>
                <c:pt idx="13">
                  <c:v>23937.192235198421</c:v>
                </c:pt>
                <c:pt idx="14">
                  <c:v>23837.73364199627</c:v>
                </c:pt>
                <c:pt idx="15">
                  <c:v>24380.617166836018</c:v>
                </c:pt>
                <c:pt idx="16">
                  <c:v>25169.234236785109</c:v>
                </c:pt>
                <c:pt idx="17">
                  <c:v>26366.241593674298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68864"/>
        <c:axId val="41612032"/>
      </c:barChart>
      <c:catAx>
        <c:axId val="372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41612032"/>
        <c:crosses val="autoZero"/>
        <c:auto val="1"/>
        <c:lblAlgn val="ctr"/>
        <c:lblOffset val="100"/>
        <c:noMultiLvlLbl val="0"/>
      </c:catAx>
      <c:valAx>
        <c:axId val="41612032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3726886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10071991001125E-2"/>
                <c:y val="0.3107886129618430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$Billions of $2011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</c:plotArea>
    <c:legend>
      <c:legendPos val="r"/>
      <c:layout>
        <c:manualLayout>
          <c:xMode val="edge"/>
          <c:yMode val="edge"/>
          <c:x val="9.9678560924270798E-2"/>
          <c:y val="0.181556195965418"/>
          <c:w val="0.33333368223062598"/>
          <c:h val="0.138328530259366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137007874015895E-2"/>
          <c:y val="0.130019382192611"/>
          <c:w val="0.89858515185601595"/>
          <c:h val="0.78789703210175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'$1.8B to 2030'!$A$8</c:f>
              <c:strCache>
                <c:ptCount val="1"/>
                <c:pt idx="0">
                  <c:v>Funding $1.8B annually to 2030</c:v>
                </c:pt>
              </c:strCache>
            </c:strRef>
          </c:tx>
          <c:spPr>
            <a:solidFill>
              <a:srgbClr val="1981AB"/>
            </a:solidFill>
          </c:spPr>
          <c:invertIfNegative val="0"/>
          <c:cat>
            <c:numRef>
              <c:f>'$1.8B to 2030'!$B$6:$V$6</c:f>
              <c:numCache>
                <c:formatCode>General</c:formatCode>
                <c:ptCount val="1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</c:numCache>
            </c:numRef>
          </c:cat>
          <c:val>
            <c:numRef>
              <c:f>'$1.8B to 2030'!$B$8:$V$8</c:f>
              <c:numCache>
                <c:formatCode>"$"#,##0.00;\("$"#,##0.00\)</c:formatCode>
                <c:ptCount val="18"/>
                <c:pt idx="0">
                  <c:v>18716.470031369721</c:v>
                </c:pt>
                <c:pt idx="1">
                  <c:v>17616.061965794699</c:v>
                </c:pt>
                <c:pt idx="2">
                  <c:v>16488.86940947609</c:v>
                </c:pt>
                <c:pt idx="3">
                  <c:v>15399.95053773236</c:v>
                </c:pt>
                <c:pt idx="4">
                  <c:v>14221.879780237419</c:v>
                </c:pt>
                <c:pt idx="5">
                  <c:v>13734.99030768691</c:v>
                </c:pt>
                <c:pt idx="6">
                  <c:v>13477.369545063781</c:v>
                </c:pt>
                <c:pt idx="7">
                  <c:v>12942.81307187621</c:v>
                </c:pt>
                <c:pt idx="8">
                  <c:v>11897.72779973302</c:v>
                </c:pt>
                <c:pt idx="9">
                  <c:v>11355.10196878952</c:v>
                </c:pt>
                <c:pt idx="10">
                  <c:v>10383.751347029929</c:v>
                </c:pt>
                <c:pt idx="11">
                  <c:v>9163.0529443944652</c:v>
                </c:pt>
                <c:pt idx="12">
                  <c:v>8302.3989066779413</c:v>
                </c:pt>
                <c:pt idx="13">
                  <c:v>7618.581977260068</c:v>
                </c:pt>
                <c:pt idx="14">
                  <c:v>6866.7160032644733</c:v>
                </c:pt>
                <c:pt idx="15">
                  <c:v>7128.5730314529101</c:v>
                </c:pt>
                <c:pt idx="16">
                  <c:v>6105.1083233461504</c:v>
                </c:pt>
                <c:pt idx="17">
                  <c:v>6450.3862652532098</c:v>
                </c:pt>
              </c:numCache>
            </c:numRef>
          </c:val>
        </c:ser>
        <c:ser>
          <c:idx val="1"/>
          <c:order val="1"/>
          <c:tx>
            <c:strRef>
              <c:f>'$1.8B to 2030'!$A$9</c:f>
              <c:strCache>
                <c:ptCount val="1"/>
                <c:pt idx="0">
                  <c:v>Historic Spending ($500M Annually)</c:v>
                </c:pt>
              </c:strCache>
            </c:strRef>
          </c:tx>
          <c:invertIfNegative val="0"/>
          <c:cat>
            <c:multiLvlStrRef>
              <c:f>'$1.8B to 2030'!$B$6:$V$7</c:f>
              <c:multiLvlStrCache>
                <c:ptCount val="18"/>
                <c:lvl>
                  <c:pt idx="0">
                    <c:v>Year2BacklogM</c:v>
                  </c:pt>
                  <c:pt idx="1">
                    <c:v>Year3BacklogM</c:v>
                  </c:pt>
                  <c:pt idx="2">
                    <c:v>Year4BacklogM</c:v>
                  </c:pt>
                  <c:pt idx="3">
                    <c:v>Year5BacklogM</c:v>
                  </c:pt>
                  <c:pt idx="4">
                    <c:v>Year6BacklogM</c:v>
                  </c:pt>
                  <c:pt idx="5">
                    <c:v>Year7BacklogM</c:v>
                  </c:pt>
                  <c:pt idx="6">
                    <c:v>Year8BacklogM</c:v>
                  </c:pt>
                  <c:pt idx="7">
                    <c:v>Year9BacklogM</c:v>
                  </c:pt>
                  <c:pt idx="8">
                    <c:v>Year10BacklogM</c:v>
                  </c:pt>
                  <c:pt idx="9">
                    <c:v>Year11BacklogM</c:v>
                  </c:pt>
                  <c:pt idx="10">
                    <c:v>Year12BacklogM</c:v>
                  </c:pt>
                  <c:pt idx="11">
                    <c:v>Year13BacklogM</c:v>
                  </c:pt>
                  <c:pt idx="12">
                    <c:v>Year14BacklogM</c:v>
                  </c:pt>
                  <c:pt idx="13">
                    <c:v>Year15BacklogM</c:v>
                  </c:pt>
                  <c:pt idx="14">
                    <c:v>Year16BacklogM</c:v>
                  </c:pt>
                  <c:pt idx="15">
                    <c:v>Year17BacklogM</c:v>
                  </c:pt>
                  <c:pt idx="16">
                    <c:v>Year18BacklogM</c:v>
                  </c:pt>
                  <c:pt idx="17">
                    <c:v>Year19BacklogM</c:v>
                  </c:pt>
                </c:lvl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2016</c:v>
                  </c:pt>
                  <c:pt idx="4">
                    <c:v>2017</c:v>
                  </c:pt>
                  <c:pt idx="5">
                    <c:v>2018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2021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2025</c:v>
                  </c:pt>
                  <c:pt idx="13">
                    <c:v>2026</c:v>
                  </c:pt>
                  <c:pt idx="14">
                    <c:v>2027</c:v>
                  </c:pt>
                  <c:pt idx="15">
                    <c:v>2028</c:v>
                  </c:pt>
                  <c:pt idx="16">
                    <c:v>2029</c:v>
                  </c:pt>
                  <c:pt idx="17">
                    <c:v>2030</c:v>
                  </c:pt>
                </c:lvl>
              </c:multiLvlStrCache>
            </c:multiLvlStrRef>
          </c:cat>
          <c:val>
            <c:numRef>
              <c:f>'$1.8B to 2030'!$B$9:$V$9</c:f>
              <c:numCache>
                <c:formatCode>_("$"* #,##0.00_);_("$"* \(#,##0.00\);_("$"* "-"??_);_(@_)</c:formatCode>
                <c:ptCount val="18"/>
                <c:pt idx="0">
                  <c:v>20020.290455870829</c:v>
                </c:pt>
                <c:pt idx="1">
                  <c:v>20227.751154060879</c:v>
                </c:pt>
                <c:pt idx="2">
                  <c:v>20408.72017809709</c:v>
                </c:pt>
                <c:pt idx="3">
                  <c:v>20605.2014049914</c:v>
                </c:pt>
                <c:pt idx="4">
                  <c:v>20707.766242097059</c:v>
                </c:pt>
                <c:pt idx="5">
                  <c:v>21537.121529548829</c:v>
                </c:pt>
                <c:pt idx="6">
                  <c:v>22575.59689138507</c:v>
                </c:pt>
                <c:pt idx="7">
                  <c:v>23177.599107326139</c:v>
                </c:pt>
                <c:pt idx="8">
                  <c:v>23208.570626330689</c:v>
                </c:pt>
                <c:pt idx="9">
                  <c:v>23815.19078571198</c:v>
                </c:pt>
                <c:pt idx="10">
                  <c:v>24123.406777430431</c:v>
                </c:pt>
                <c:pt idx="11">
                  <c:v>24006.975735185741</c:v>
                </c:pt>
                <c:pt idx="12">
                  <c:v>23839.559687392852</c:v>
                </c:pt>
                <c:pt idx="13">
                  <c:v>23937.192235198421</c:v>
                </c:pt>
                <c:pt idx="14">
                  <c:v>23837.73364199627</c:v>
                </c:pt>
                <c:pt idx="15">
                  <c:v>24380.617166836011</c:v>
                </c:pt>
                <c:pt idx="16">
                  <c:v>25169.234236785109</c:v>
                </c:pt>
                <c:pt idx="17">
                  <c:v>26366.241593674298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09024"/>
        <c:axId val="141042432"/>
      </c:barChart>
      <c:catAx>
        <c:axId val="1390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41042432"/>
        <c:crosses val="autoZero"/>
        <c:auto val="1"/>
        <c:lblAlgn val="ctr"/>
        <c:lblOffset val="100"/>
        <c:noMultiLvlLbl val="0"/>
      </c:catAx>
      <c:valAx>
        <c:axId val="141042432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3900902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10071991001125E-2"/>
                <c:y val="0.3107886129618430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$Billions of $2011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</c:plotArea>
    <c:legend>
      <c:legendPos val="r"/>
      <c:layout>
        <c:manualLayout>
          <c:xMode val="edge"/>
          <c:yMode val="edge"/>
          <c:x val="9.9678560924270798E-2"/>
          <c:y val="0.181556195965418"/>
          <c:w val="0.33333368223062598"/>
          <c:h val="0.138328530259366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0.05698</cdr:x>
      <cdr:y>0</cdr:y>
    </cdr:from>
    <cdr:to>
      <cdr:x>0.71615</cdr:x>
      <cdr:y>0.78033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412" y="-1408113"/>
          <a:ext cx="5857875" cy="3400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48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37193" y="0"/>
            <a:ext cx="920807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914" tIns="0" rIns="18914" bIns="0" numCol="1" anchor="t" anchorCtr="0" compatLnSpc="1">
            <a:prstTxWarp prst="textNoShape">
              <a:avLst/>
            </a:prstTxWarp>
          </a:bodyPr>
          <a:lstStyle>
            <a:lvl1pPr defTabSz="94054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B761AE6C-8CDA-E445-A577-199656EFE12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5512" y="0"/>
            <a:ext cx="4312603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914" tIns="0" rIns="18914" bIns="0" numCol="1" anchor="t" anchorCtr="0" compatLnSpc="1">
            <a:prstTxWarp prst="textNoShape">
              <a:avLst/>
            </a:prstTxWarp>
          </a:bodyPr>
          <a:lstStyle>
            <a:lvl1pPr defTabSz="94195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68985" y="8831898"/>
            <a:ext cx="989015" cy="4645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914" tIns="0" rIns="18914" bIns="0" numCol="1" anchor="b" anchorCtr="0" compatLnSpc="1">
            <a:prstTxWarp prst="textNoShape">
              <a:avLst/>
            </a:prstTxWarp>
          </a:bodyPr>
          <a:lstStyle>
            <a:lvl1pPr algn="r" defTabSz="94054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9F16F7C0-4425-7A4F-A118-199C17C27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0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6"/>
            <a:ext cx="3886304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1561" tIns="181561" rIns="181561" bIns="181561" numCol="1" anchor="t" anchorCtr="0" compatLnSpc="1">
            <a:prstTxWarp prst="textNoShape">
              <a:avLst/>
            </a:prstTxWarp>
          </a:bodyPr>
          <a:lstStyle>
            <a:lvl1pPr defTabSz="94195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2008-2012 RTA Capital Marks and Program Amendment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304" y="-1586"/>
            <a:ext cx="2971696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1561" tIns="181561" rIns="181561" bIns="181561" numCol="1" anchor="t" anchorCtr="0" compatLnSpc="1">
            <a:prstTxWarp prst="textNoShape">
              <a:avLst/>
            </a:prstTxWarp>
          </a:bodyPr>
          <a:lstStyle>
            <a:lvl1pPr algn="r" defTabSz="94054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815EB5-F73F-8545-8F83-74347651094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2971697" cy="4645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1561" tIns="181561" rIns="181561" bIns="181561" numCol="1" anchor="b" anchorCtr="0" compatLnSpc="1">
            <a:prstTxWarp prst="textNoShape">
              <a:avLst/>
            </a:prstTxWarp>
          </a:bodyPr>
          <a:lstStyle>
            <a:lvl1pPr defTabSz="94195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304" y="8831898"/>
            <a:ext cx="2971696" cy="4645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1561" tIns="181561" rIns="181561" bIns="181561" numCol="1" anchor="b" anchorCtr="0" compatLnSpc="1">
            <a:prstTxWarp prst="textNoShape">
              <a:avLst/>
            </a:prstTxWarp>
          </a:bodyPr>
          <a:lstStyle>
            <a:lvl1pPr algn="r" defTabSz="94054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D81F4C5-BFF6-734C-86B4-1FC85622F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691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7613" y="668338"/>
            <a:ext cx="4422775" cy="331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05641550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9" tIns="45290" rIns="90579" bIns="45290"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Oversight Procedure (OP) 33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Estimate Review Process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Grantee Submittals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SCC workbook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Types of Cost Estimates 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Basis of Estimate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Design Documentation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Case Study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Review and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Estimate Classification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Mechanical Correctness 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Estimate Characterization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Sampling Plan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charset="0"/>
                <a:ea typeface="ヒラギノ角ゴ Pro W3" charset="0"/>
                <a:cs typeface="ヒラギノ角ゴ Pro W3" charset="0"/>
              </a:rPr>
              <a:t>Discussion (Q&amp;A) 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8963" name="Slide Number Placeholder 3"/>
          <p:cNvSpPr txBox="1">
            <a:spLocks noGrp="1"/>
          </p:cNvSpPr>
          <p:nvPr/>
        </p:nvSpPr>
        <p:spPr bwMode="auto">
          <a:xfrm>
            <a:off x="3884753" y="8830312"/>
            <a:ext cx="2971697" cy="46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0" tIns="46150" rIns="92300" bIns="46150" anchor="b"/>
          <a:lstStyle>
            <a:lvl1pPr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r" eaLnBrk="1" hangingPunct="1"/>
            <a:fld id="{1F90C4BA-5B5D-7F4D-863B-1DF81FA7A17A}" type="slidenum">
              <a:rPr lang="en-US" sz="1200">
                <a:latin typeface="Calibri" charset="0"/>
                <a:ea typeface="ヒラギノ角ゴ Pro W3" charset="0"/>
                <a:cs typeface="ヒラギノ角ゴ Pro W3" charset="0"/>
              </a:rPr>
              <a:pPr algn="r" eaLnBrk="1" hangingPunct="1"/>
              <a:t>1</a:t>
            </a:fld>
            <a:endParaRPr lang="en-US" sz="1200" dirty="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10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11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2008-2012 RTA Capital Marks and Program Amendment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2815EB5-F73F-8545-8F83-74347651094D}" type="datetime1">
              <a:rPr lang="en-US" smtClean="0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1F4C5-BFF6-734C-86B4-1FC85622F6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8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2008-2012 RTA Capital Marks and Program Amendment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2815EB5-F73F-8545-8F83-74347651094D}" type="datetime1">
              <a:rPr lang="en-US" smtClean="0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1F4C5-BFF6-734C-86B4-1FC85622F65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29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14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A4DCAEB9-814A-014C-ABEB-3CC2C2E082B5}" type="slidenum">
              <a:rPr lang="en-US" sz="1000">
                <a:latin typeface="Times New Roman" charset="0"/>
              </a:rPr>
              <a:pPr/>
              <a:t>2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3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A4DCAEB9-814A-014C-ABEB-3CC2C2E082B5}" type="slidenum">
              <a:rPr lang="en-US" sz="1000">
                <a:latin typeface="Times New Roman" charset="0"/>
              </a:rPr>
              <a:pPr/>
              <a:t>3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3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4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5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6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7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8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 dirty="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34852" indent="-282635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30541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582758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34974" indent="-226108" defTabSz="94054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487191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39407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391624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43840" indent="-226108" defTabSz="94054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9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731" y="4416742"/>
            <a:ext cx="5484540" cy="41821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564" tIns="45282" rIns="90564" bIns="45282"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060825" y="869950"/>
            <a:ext cx="3517900" cy="1141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800" dirty="0" smtClean="0">
                <a:latin typeface="Franklin Gothic Medium" pitchFamily="34" charset="0"/>
                <a:ea typeface="+mn-ea"/>
                <a:cs typeface="+mn-cs"/>
              </a:rPr>
              <a:t>Regional </a:t>
            </a:r>
            <a:br>
              <a:rPr lang="en-US" sz="2800" dirty="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2800" dirty="0" smtClean="0">
                <a:latin typeface="Franklin Gothic Medium" pitchFamily="34" charset="0"/>
                <a:ea typeface="+mn-ea"/>
                <a:cs typeface="+mn-cs"/>
              </a:rPr>
              <a:t>Transportation</a:t>
            </a:r>
            <a:br>
              <a:rPr lang="en-US" sz="2800" dirty="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2800" dirty="0" smtClean="0">
                <a:latin typeface="Franklin Gothic Medium" pitchFamily="34" charset="0"/>
                <a:ea typeface="+mn-ea"/>
                <a:cs typeface="+mn-cs"/>
              </a:rPr>
              <a:t>Authority</a:t>
            </a:r>
          </a:p>
        </p:txBody>
      </p:sp>
      <p:sp>
        <p:nvSpPr>
          <p:cNvPr id="197677" name="Rectangle 4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716213"/>
            <a:ext cx="7772400" cy="1470025"/>
          </a:xfrm>
        </p:spPr>
        <p:txBody>
          <a:bodyPr lIns="91440" tIns="45720" rIns="91440" bIns="45720" anchor="ctr"/>
          <a:lstStyle>
            <a:lvl1pPr algn="ctr">
              <a:defRPr sz="3800">
                <a:latin typeface="Franklin Gothic Medium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7678" name="Rectangle 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567238"/>
            <a:ext cx="6400800" cy="14525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ct val="0"/>
              </a:spcBef>
              <a:buFont typeface="Franklin Gothic Book" pitchFamily="34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" name="Rectangle 4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05EE-1720-994C-8EFD-B3717FF2D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Rectangle 4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AFB2-7579-9E45-B794-CD55DC368D3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19" name="Rectangle 5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87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0798-DB86-804E-83C2-42EA93239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F62F-84FC-2543-A2DD-77194BE5E28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37924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DB8D-3725-5A43-83A9-46C136A16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91074-5E88-EB4F-999A-E3B9508E576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2052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7B39-A27A-0248-B213-9BFE82B1D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AD32-F02F-8844-AA78-3F6FE409193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1129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6675" y="381000"/>
            <a:ext cx="1939925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313" y="381000"/>
            <a:ext cx="5668962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6212-F1CB-4F4A-9011-63FDD6887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E13A-D941-CE4C-918C-CE432BF940B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63118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1A19-D929-574B-B963-EE213FF19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34F3-7890-1444-95FE-E36D7693C27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2371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A982-BFF2-0942-BF89-B56C88EFA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7F9C0-9A09-C04F-AD74-59FA8C9DB37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638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065A-4623-C448-8F5F-CFC3762F90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2D094-61C0-5A4B-A7CE-A4D7DFBE4C0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9652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5018-EB7C-7245-865A-E6DF0B2E9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357F-AA43-F644-B6D1-F8DB7A4B2E9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0500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FF5F-78A5-4B43-ACC9-38F6846B0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D4D3-FA79-4D4C-8876-5B209CBC710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1905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DE23-9FB4-644D-84D9-F531715F6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FFF83-20FF-DA4B-B4D8-67C517BD344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90309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6E6D-18EE-9C4E-B68E-072BFC7B7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C7E7-F86D-0845-976A-F9234DFE08C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899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888" y="381000"/>
            <a:ext cx="2017712" cy="5641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381000"/>
            <a:ext cx="5903913" cy="5641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0DDA2-8CF4-FC43-B6DE-5FE034972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BD72-BF9F-764A-804B-291CA0FF78F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26636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CFD5B-7B00-C143-B3E5-AB6059E9B3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2314-659A-7446-9E7D-092BF1221DC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3895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6E86-4F1B-7E4A-9E34-74BB3B89E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B179-E26A-C64C-BBB1-60D23A11249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7547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5E1A-5FD1-6646-83F6-20E57D664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EA02-2E40-BB4B-93B6-A4C6F06B297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05071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381000"/>
            <a:ext cx="1974850" cy="6321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381000"/>
            <a:ext cx="5775325" cy="6321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53CB-9A2A-2449-BC2B-22F073168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70659-9F5C-124B-99D7-A796AF08459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9729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31AC-A853-354C-8BF2-6F02637C6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A369-51BA-E84F-924F-13AD51E91BE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13281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982FB-9594-EF48-BD39-287F76961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1456-4348-8748-9BEC-C52B2090862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88650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567C-5B22-AE4D-AA0C-F36E39034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553A-1D29-5E43-B946-2D810F824F8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9817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E970-F2ED-FF42-8CD2-FCB4C6CC6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D30C5-8A0A-A84A-A629-29832DA6DBE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67670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FB23-61D3-1041-930E-88AA018DD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F654E-B80B-2940-814F-12672FBC12D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17566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FCBA-5820-894A-A69C-2C8C85D5C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0F1BD-891A-F246-84F6-FB2908A3768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151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82575" y="1497013"/>
            <a:ext cx="7010400" cy="4525962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DC1F9-6CAE-F945-B66B-F883CED67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73389-18C2-8849-ABAD-BD30B9487F9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7203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E3D3-0881-EF4F-84F4-2BA6B689E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69D8-95ED-0A49-B59A-A9A090C89C5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3197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ADCC-EBF2-144A-B991-39A924AF0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D38D-4C80-CE4B-A496-1B77B5BF319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68951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03B2A-043F-0F46-A881-20315F215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4140-0FD3-8541-AFD1-2C79E8B6937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017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2F0D-1597-1D4E-89D9-410EC6122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272A-5564-1044-B992-D53C3286F4B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1310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79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1A1E-1D06-8349-82ED-3A59FFC949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B798-FC2D-4140-93EA-734961F467B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119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DA992-2C29-834B-8D88-911916927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BFE5-6ED3-1F45-846C-1A37FC30297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18199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9DB6C-20C8-1F4A-B539-9E9D84250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4BD4-6202-9740-9FDB-EDC19B2EB5C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35545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16061-5BA9-8441-86FA-B9F787799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28AB-F0F9-3F4E-8152-434162C0B92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92103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6E82-DCA3-0048-BF9B-B47E4D357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9B47-D36F-164E-AFDF-96D324A43AB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6404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BF24-0454-9E4D-92F3-5287269F4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775C-9C47-C140-B1EA-DC0912B731A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023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2575" y="1497013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3975" y="1497013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8D4A-B37F-9747-88E9-1E11A72B8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75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Performance Standards - Workshop</a:t>
            </a:r>
          </a:p>
        </p:txBody>
      </p:sp>
    </p:spTree>
    <p:extLst>
      <p:ext uri="{BB962C8B-B14F-4D97-AF65-F5344CB8AC3E}">
        <p14:creationId xmlns:p14="http://schemas.microsoft.com/office/powerpoint/2010/main" val="105487054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C7F3-9111-AA49-8FB9-F78546897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71FD-832A-F749-8E65-9825AB8CDC5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99167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15C8-9240-774C-8378-43F7C88E0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BF2D-F702-C84C-B4BB-66D74783E3E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65426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F5AD-99D8-8A43-B696-F9B388E21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ABD0-37D0-5049-B5B6-F4C17274AE4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19469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CB339-26E1-7A4F-8D1D-E340B8683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636E-D243-D844-A381-D7CB796D03A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07068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014C-995E-6C4E-8021-3E0BCF2AF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1AB3-C067-BF4E-9B41-16BECC1FC30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1189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79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B3D2-F4D5-4347-A517-83052B1570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55A0-326F-8D42-ADFC-5FB411F4636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1297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F2F44-58F2-CB42-A800-87FA4EEAA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8CF2-BB08-154B-86C4-F560AE74570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51407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F4B8-75B8-A84F-B215-AF27AAB06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4917-4DFE-C24E-8C2F-3433B46C56F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2470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6191-0CE4-0F46-9A91-EE62493D7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EE55-E258-9747-AACD-C33B1A12990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61708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C8EC-C310-F74B-BE7B-B2A01A250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F2AD-2FD4-A341-8EC6-3FDA4EE8DAE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914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2575" y="1497013"/>
            <a:ext cx="7010400" cy="45259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6683-D8AB-E341-9C28-102CD0636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575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Performance Standards - Workshop</a:t>
            </a:r>
          </a:p>
        </p:txBody>
      </p:sp>
    </p:spTree>
    <p:extLst>
      <p:ext uri="{BB962C8B-B14F-4D97-AF65-F5344CB8AC3E}">
        <p14:creationId xmlns:p14="http://schemas.microsoft.com/office/powerpoint/2010/main" val="1619147946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C676-C434-E047-9D19-FE70C2FDF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168C-4E00-6443-A77A-BD27717E456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56653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51F2-88DD-EA48-9FE8-9695653E8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D8BB-7CBE-E547-8DA3-2CA8C2FC415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2232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47C5F-49A6-0948-AC1B-A90E55B194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2639-8B85-634A-9EF2-0E5F9FF6847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4301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7A118-EE63-004D-A838-137D1D864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8BCC-9149-4C4D-A615-DD871B3B9E6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16356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6738-A965-804F-B0CB-A95340B07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3A8A3-03F5-6C4A-A5BD-88BE7A96194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90297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C8B53-3A86-B54D-AC97-94B77C2A9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1A805-2020-6942-8E7F-3EFAFEF69E7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6894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6500813"/>
            <a:ext cx="1939925" cy="20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6500813"/>
            <a:ext cx="5672138" cy="20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B07C3-13EF-1344-B4E9-3EE5451C1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2EF9-2D43-A346-9294-456DB95A372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170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8D00-D488-2C4C-A465-3C5D904EBEB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512E5-275B-244C-A983-4F0AFA627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95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D614-D249-8F4C-91B5-BEDBD9E8917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56F3-5AA6-A849-87CB-A96994CF1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30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8AE3A-D5C8-344F-A37A-C860DF2A0FD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A9F2-4F8E-924A-9734-F3C14489E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27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06763"/>
            <a:ext cx="4038600" cy="219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06763"/>
            <a:ext cx="4038600" cy="219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186E-E1D5-8A4B-BC68-83947D87110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A96D-5488-F54F-9D90-968526E06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90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1A30-5A58-254E-876E-5DFBBB4AE54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6066-6B2B-CF49-8A28-022A7DDC4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0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DE11-3A81-2F4C-9303-7D22E2ADD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78AA-C29E-2149-AFA3-9916106BBC6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307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CD02-32BB-CE48-8F81-C46D63C8166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8713-2BE1-8644-A3A2-5F799DE40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5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9FD-30F9-1B42-AD81-90826D02EF2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C2EA-04EB-8D49-9157-B3A40B6CB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55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1CD5-E0A8-694C-8F50-EED7BD2F353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3BA6-C1C6-7449-A69E-A4A6E6F9A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01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BCE26-C3DA-0941-81B0-A1F539317C2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D340E-2B36-AB41-A188-B2EB520A5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37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E2D14-8B7C-A243-9014-3F285C771C6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A3A3B-9980-B846-8155-28E531D46F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36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46275"/>
            <a:ext cx="2057400" cy="355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46275"/>
            <a:ext cx="6019800" cy="355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B86A-7A5B-8F40-9C0F-7B81F85E964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DC19-346F-D94D-AD90-E34C42EB7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1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78ED-193F-6040-9392-86535CA51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4CD4-4CCB-E144-B14A-41EDE0CB512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5096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E9FA-A83B-B24B-901C-10E9F8B4F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DE2A-2614-DD45-9B49-5D6A9416C1B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9426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6A25-BA84-2C40-A755-DD08C17EA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5094-B3FD-3243-A713-74375640454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5296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475413"/>
            <a:ext cx="4038600" cy="38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6475413"/>
            <a:ext cx="4038600" cy="38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58A4-8299-1446-B697-05BC83908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C981-67F8-A240-8ED8-881DD9B0E80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559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DF6E-6C17-614E-BAFC-D13FC7EFC1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3E72-A932-D14C-85D7-65C85D72798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816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D94A0-29EF-644B-A7C1-ECB833CCA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B7D42-67C7-7E45-B60C-6171C734DC1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6758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FEE5C-720A-AD4E-A9C5-0CA5EC58A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AC98-E2F8-D148-9CEF-66AE0D7BAFD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2571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24CA-1084-2944-AEC6-71A168A4E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9503F-8925-0844-A39C-4FD2A85D2A8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6368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367F-EB56-A546-BFEF-B2D4B8986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5CA3-0E5D-314A-86E3-778D4110C43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3971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641F-1359-D045-977C-C1AB70893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7773-CFA1-E14B-91F9-423C7C2AA33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1481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00AC-813E-294D-9974-BA8AB7D01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748E-253C-9241-AB7E-EB1E427AA6B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8450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498725"/>
            <a:ext cx="2114550" cy="435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498725"/>
            <a:ext cx="6192838" cy="435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DB7F3-0F8F-F443-889C-0AC793B0E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AFFF-5E17-824F-B635-52142C34BC2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698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574C-01B1-4A47-97F2-E150CFFE1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830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8892-564F-3941-B75C-4E0727F6B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58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D5378-69EE-1A4A-88C3-5A9D596BD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5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75" y="1497013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3975" y="1497013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72D3-3BE3-E442-B613-13030A377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EE48B-03F6-A840-A61F-231B71F1DB9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404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511925"/>
            <a:ext cx="3835400" cy="49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7800" y="6511925"/>
            <a:ext cx="3836988" cy="49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3E51-EDE4-A54D-841D-31EDD0A2E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25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52E8-2079-D64B-8B63-A1A16951C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2026-4E82-214E-A7B5-EE514E4DC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67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472CE-1E33-DF46-A66B-F5AEB1DFF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785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F407-59CC-A747-93E9-11091EA70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835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FED1-D1DA-E044-AD31-806C6B304B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586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597B-0AF2-3F4E-9A49-28C4F7429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822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2498725"/>
            <a:ext cx="2171700" cy="451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498725"/>
            <a:ext cx="6364288" cy="451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0953-E7CD-F247-AB01-AD14DCC20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483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76C4-6192-5D4E-8FF3-B2C877F48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BA1D-F8F1-104B-B644-01C8E07F02C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2515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5100-D987-B64D-8539-1D8ADF96A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30B62-6FE4-1F44-9BF3-265B3A1135A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472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1450-AB90-AC41-A952-416158F62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DB05-B4C4-F84C-BB15-B4CB905F278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261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9CF63-6942-004F-866E-18C899A53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D7915-E3AB-F345-9B2F-47AAE810AAD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8344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8" y="2127250"/>
            <a:ext cx="2074862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5550" y="2127250"/>
            <a:ext cx="2076450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7FFC-E589-8F47-B5DA-ADBF435AC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24C5-1E82-0C48-B56A-FAB598FEE89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072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D61B-22D3-AF4C-9B59-618BE08A7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52DB-5B74-E744-98E8-834A3FC78F1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5033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CBAE-92E7-E44B-B745-E9354E121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0E61-CD6E-7B47-A6B1-5578A8FCEB5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1118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AD00-2610-674B-89C2-6C53844F9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392E-847A-B34C-A4F5-95E76C89A0F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2050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7CE6-83EA-4940-9DF2-FF36AD924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593-DC36-7B42-ADFA-64BF03C2892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310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DDD2-9890-6E45-A5B6-82C7F5593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240-1CC3-5640-BDFF-7B34566C076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2478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3A98-8727-924E-9670-8C54F30B7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D76E-8DA8-E041-A8A1-6FF2A191983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7047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97263" y="381000"/>
            <a:ext cx="1074737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8" y="381000"/>
            <a:ext cx="3076575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A087-0D7E-8641-93F6-3AD97DF96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FCEA-AC76-2E44-BB40-B1366F35A2B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6364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71B3-EF71-B54C-9A1C-398FDFD6B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8F08D-ED41-CE40-B46E-80685D463B6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786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4E65-784D-6E44-97E7-52C1E13C1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ABE9-8F98-744E-8B31-711732029E6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1916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5FEE-B465-B14E-AB93-A4BFF0D69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1AE5-F3BD-9045-830B-A14F08B585E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1566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8CAC-08E6-8B48-A7EE-BDEE6C1A4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73BC-D8FE-414A-8A43-CBACB0724D6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8437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8462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863" y="1600200"/>
            <a:ext cx="1847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33E4-76B1-7345-8835-31C7D857E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0ED2-E9B9-CC46-AE47-BD26424563C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1223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8CD0-E904-CF45-B362-39D87BEAB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625B-10C6-984B-8559-4AD570A4386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9840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DA799-BF66-C849-99BA-0E27F8322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C75C8-EE07-3642-A218-FFA18FDDF03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9193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E1FA-45E9-1E47-A292-C142D6908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3E9F-3D46-4F4D-B127-8696EC67BD7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23809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FF42A-2B4F-3745-951C-15F4C5BF0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ACB2-3750-E845-B1E2-979479B5D9A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1966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562E-C206-1243-9921-2977D8DEA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A1775-5366-5446-81DD-ADAC00D7719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5743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48F4-3209-B745-9D88-D49BFA9E6C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2B6F-B4A8-FF47-9A54-34374BD4D97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9242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3275" y="381000"/>
            <a:ext cx="960438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2733675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AC23D-76B7-5643-93A9-6A8C4AF2A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680D-C299-3043-9BC2-98E456289E0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215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4187-5B62-DC41-ADEC-26C6D80CD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BAE1D-ACCA-3043-B845-450BB6D32BE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12251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2A1A-E8DF-6E44-B22F-EE92141C5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A2BA9-F6BC-FD47-8607-126817E0C34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9838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AAEC0-7BFE-E944-9F5A-C4C844FD0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E4E5-4AAC-134B-AE39-C1A31F33C5A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68424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7D9F-57FF-CB45-8C80-FBCDDFAF9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2C86-D2DE-D54E-B2FD-729513FDF33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7258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509713"/>
            <a:ext cx="19812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1982788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8FAE9-B156-B042-B907-34BCBB617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8900-6573-EB4E-A730-332A6AE8F1F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22310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BBBF-377E-254D-A5D7-4C7CE68BA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05E6-73B7-5143-9CD3-C506C63A748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2186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93D9-EE77-CD43-ACA1-CAE01E38D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2248-F05B-E547-B82D-CEA40DD9EC0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1232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3BA5-1ED4-8147-8EC2-BF6370404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8745C-4F39-7D48-8681-7F07E2063F6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8101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27D6-6410-3049-8391-02D4D3CB6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3053-8EC2-1D40-AA35-48DCA746E0C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41893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F819-44DB-6846-81A1-B4C3EC7C9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9AF2-8913-9349-AD95-B075C84F963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7849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AD012-37B2-A94E-9C0F-23CE96BA7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8E0A-9593-CE44-AFF9-445CE9FEEAE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498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34C2-39EF-6248-8682-07C2A2D10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7FBC-AB14-8146-B42E-52E9E79BF27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5633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9688" y="393700"/>
            <a:ext cx="1028700" cy="568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93700"/>
            <a:ext cx="2935288" cy="568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FA401-5CDC-8546-B888-5EFE970B4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FEBA-8CAD-7C47-8773-5D828D0CDF1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2478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163F-35D6-8A4F-9C41-5E1096E09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B8DB-BEED-0047-8368-EBFC6086DDE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935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9753-620A-2448-A730-E9276427E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9305-58F5-7D49-9D5E-638B6238D90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196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41A-76EA-474A-BE90-2B804FA21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8A035-28C7-5E4B-9563-8ACD47953EF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71487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8288" y="2127250"/>
            <a:ext cx="2227262" cy="373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950" y="2127250"/>
            <a:ext cx="2228850" cy="373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9B6C-5F4E-A640-8686-B133D0D42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5B691-1584-4A42-A222-F62E9A2D730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26150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7FFA-12DD-144C-AFFA-304A77BE0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84EA-B14C-5A4F-BFF0-B9E65F30BB9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9458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913D-073C-1D4D-B4BB-F776F0494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556B-D5D2-8345-B766-E104509758D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3435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35A02-8A93-E54A-9277-857A3DDE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2AD6-EB07-B947-BF22-9DB5193A77A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540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458E-FB92-C648-A3B5-B22E373E5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C686-4521-BF44-80BD-0EF1B7E9C70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13897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0B3E-3DE6-5B49-9C23-FA426ADFB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402-2ABC-B942-A209-D83E69ED7AD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216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4C25-A8C2-3D45-8FE9-E81B768B8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F11E-9971-1E4B-AF60-DC05C900B62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4074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BC00-FB5D-FD4D-ABA9-B388569DD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E49B-DF9C-F647-994E-6064429C3E9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9312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863" y="393700"/>
            <a:ext cx="1152525" cy="546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8288" y="393700"/>
            <a:ext cx="3305175" cy="546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AD766-8D6F-7846-90C4-82E39EA87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C5D0-0BD8-654A-9896-1D96FA23535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42630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2012-1B25-B748-A906-6B46B4B4B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C6DF-A8B3-4944-9E46-D1C2B7D5E7F7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32476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026F-548F-2C4C-BF65-843EF5E96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3A91-FC74-514B-8003-3B72B73301C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8462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631F-89B7-4949-B04D-2710DB326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6EB8-A510-9641-A04B-99C7FD8C09F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7033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488" y="1482725"/>
            <a:ext cx="3498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1482725"/>
            <a:ext cx="35004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DA4BF-3526-D248-A056-EC4DAAE4A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8AC5-A1F9-7240-B81B-8C1B9E9FFE5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3169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E986-1CEB-794D-A893-3AA71689A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2D74-8B0C-A040-9446-C554CEB7196F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532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4AFC-8009-5C44-AB7B-12008C959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B60D-2ED7-7D41-9A14-F6ACBEA8ECA6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330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13F68-01FA-6245-AAC3-78825C55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AD83-F314-0E4D-9D88-7E473E68798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7110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1284-3062-CD4A-9AB3-1FEC53E71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6F18-9FE5-0E48-BA25-EF8230F4A15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722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583363"/>
            <a:ext cx="9144000" cy="280987"/>
          </a:xfrm>
          <a:prstGeom prst="rect">
            <a:avLst/>
          </a:prstGeom>
          <a:solidFill>
            <a:srgbClr val="E89223"/>
          </a:solidFill>
          <a:ln>
            <a:solidFill>
              <a:srgbClr val="E89223"/>
            </a:solidFill>
          </a:ln>
          <a:extLst/>
        </p:spPr>
        <p:txBody>
          <a:bodyPr wrap="square"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1497013"/>
            <a:ext cx="7010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54CD1C5A-7839-384E-910E-71544A4CE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662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3B990780-0172-4B4D-88D0-7F62D5F4310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19662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Getting America to Work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403" r:id="rId1"/>
    <p:sldLayoutId id="2147486260" r:id="rId2"/>
    <p:sldLayoutId id="2147486261" r:id="rId3"/>
    <p:sldLayoutId id="2147486262" r:id="rId4"/>
    <p:sldLayoutId id="2147486263" r:id="rId5"/>
    <p:sldLayoutId id="2147486264" r:id="rId6"/>
    <p:sldLayoutId id="2147486265" r:id="rId7"/>
    <p:sldLayoutId id="2147486266" r:id="rId8"/>
    <p:sldLayoutId id="2147486267" r:id="rId9"/>
    <p:sldLayoutId id="2147486268" r:id="rId10"/>
    <p:sldLayoutId id="2147486269" r:id="rId11"/>
    <p:sldLayoutId id="2147486270" r:id="rId12"/>
    <p:sldLayoutId id="2147486404" r:id="rId13"/>
    <p:sldLayoutId id="2147486406" r:id="rId14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6551613"/>
            <a:ext cx="701040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73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4396DBC-B01C-624E-BBB9-8A7DD0E9D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9878" name="Text Box 6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198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CAAA1813-9126-BA4F-AF89-1695DB79B3E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7198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59" r:id="rId1"/>
    <p:sldLayoutId id="2147486360" r:id="rId2"/>
    <p:sldLayoutId id="2147486361" r:id="rId3"/>
    <p:sldLayoutId id="2147486362" r:id="rId4"/>
    <p:sldLayoutId id="2147486363" r:id="rId5"/>
    <p:sldLayoutId id="2147486364" r:id="rId6"/>
    <p:sldLayoutId id="2147486365" r:id="rId7"/>
    <p:sldLayoutId id="2147486366" r:id="rId8"/>
    <p:sldLayoutId id="2147486367" r:id="rId9"/>
    <p:sldLayoutId id="2147486368" r:id="rId10"/>
    <p:sldLayoutId id="2147486369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29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534150"/>
            <a:ext cx="8229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9028" name="Rectangle 1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9861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7BC848D4-86C6-7349-A248-D059F26C0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86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F3F0D0EC-DBE6-4246-9BD8-F9724BB11A9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86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70" r:id="rId1"/>
    <p:sldLayoutId id="2147486371" r:id="rId2"/>
    <p:sldLayoutId id="2147486372" r:id="rId3"/>
    <p:sldLayoutId id="2147486373" r:id="rId4"/>
    <p:sldLayoutId id="2147486374" r:id="rId5"/>
    <p:sldLayoutId id="2147486375" r:id="rId6"/>
    <p:sldLayoutId id="2147486376" r:id="rId7"/>
    <p:sldLayoutId id="2147486377" r:id="rId8"/>
    <p:sldLayoutId id="2147486378" r:id="rId9"/>
    <p:sldLayoutId id="2147486379" r:id="rId10"/>
    <p:sldLayoutId id="2147486380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2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534150"/>
            <a:ext cx="8229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60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70032204-F18A-2340-91BA-38995DE2F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60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85EC8A0-5AD6-1D47-9B1C-2B72ABF826B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10260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1319" name="Rectangle 8"/>
          <p:cNvSpPr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141320" name="Rectangle 9"/>
          <p:cNvSpPr>
            <a:spLocks noChangeArrowheads="1"/>
          </p:cNvSpPr>
          <p:nvPr/>
        </p:nvSpPr>
        <p:spPr bwMode="auto">
          <a:xfrm>
            <a:off x="0" y="1096963"/>
            <a:ext cx="9144000" cy="50323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81" r:id="rId1"/>
    <p:sldLayoutId id="2147486382" r:id="rId2"/>
    <p:sldLayoutId id="2147486383" r:id="rId3"/>
    <p:sldLayoutId id="2147486384" r:id="rId4"/>
    <p:sldLayoutId id="2147486385" r:id="rId5"/>
    <p:sldLayoutId id="2147486386" r:id="rId6"/>
    <p:sldLayoutId id="2147486387" r:id="rId7"/>
    <p:sldLayoutId id="2147486388" r:id="rId8"/>
    <p:sldLayoutId id="2147486389" r:id="rId9"/>
    <p:sldLayoutId id="2147486390" r:id="rId10"/>
    <p:sldLayoutId id="2147486391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2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6551613"/>
            <a:ext cx="701040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00813"/>
            <a:ext cx="7761288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8192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C3C852EF-5FB2-B843-B0FC-663EBBB30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9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E73D5EDB-C748-2648-BFE4-01E29B0E2B5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819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2573338" y="2470150"/>
            <a:ext cx="1279525" cy="1282700"/>
            <a:chOff x="1094" y="1080"/>
            <a:chExt cx="1162" cy="1162"/>
          </a:xfrm>
        </p:grpSpPr>
        <p:sp>
          <p:nvSpPr>
            <p:cNvPr id="153610" name="Freeform 9"/>
            <p:cNvSpPr>
              <a:spLocks/>
            </p:cNvSpPr>
            <p:nvPr userDrawn="1"/>
          </p:nvSpPr>
          <p:spPr bwMode="auto">
            <a:xfrm>
              <a:off x="1094" y="1080"/>
              <a:ext cx="1162" cy="1162"/>
            </a:xfrm>
            <a:custGeom>
              <a:avLst/>
              <a:gdLst>
                <a:gd name="T0" fmla="*/ 11 w 1580"/>
                <a:gd name="T1" fmla="*/ 21 h 1580"/>
                <a:gd name="T2" fmla="*/ 13 w 1580"/>
                <a:gd name="T3" fmla="*/ 21 h 1580"/>
                <a:gd name="T4" fmla="*/ 14 w 1580"/>
                <a:gd name="T5" fmla="*/ 21 h 1580"/>
                <a:gd name="T6" fmla="*/ 15 w 1580"/>
                <a:gd name="T7" fmla="*/ 20 h 1580"/>
                <a:gd name="T8" fmla="*/ 18 w 1580"/>
                <a:gd name="T9" fmla="*/ 19 h 1580"/>
                <a:gd name="T10" fmla="*/ 19 w 1580"/>
                <a:gd name="T11" fmla="*/ 18 h 1580"/>
                <a:gd name="T12" fmla="*/ 20 w 1580"/>
                <a:gd name="T13" fmla="*/ 15 h 1580"/>
                <a:gd name="T14" fmla="*/ 21 w 1580"/>
                <a:gd name="T15" fmla="*/ 14 h 1580"/>
                <a:gd name="T16" fmla="*/ 21 w 1580"/>
                <a:gd name="T17" fmla="*/ 13 h 1580"/>
                <a:gd name="T18" fmla="*/ 21 w 1580"/>
                <a:gd name="T19" fmla="*/ 11 h 1580"/>
                <a:gd name="T20" fmla="*/ 21 w 1580"/>
                <a:gd name="T21" fmla="*/ 9 h 1580"/>
                <a:gd name="T22" fmla="*/ 21 w 1580"/>
                <a:gd name="T23" fmla="*/ 7 h 1580"/>
                <a:gd name="T24" fmla="*/ 20 w 1580"/>
                <a:gd name="T25" fmla="*/ 5 h 1580"/>
                <a:gd name="T26" fmla="*/ 19 w 1580"/>
                <a:gd name="T27" fmla="*/ 4 h 1580"/>
                <a:gd name="T28" fmla="*/ 18 w 1580"/>
                <a:gd name="T29" fmla="*/ 2 h 1580"/>
                <a:gd name="T30" fmla="*/ 15 w 1580"/>
                <a:gd name="T31" fmla="*/ 1 h 1580"/>
                <a:gd name="T32" fmla="*/ 14 w 1580"/>
                <a:gd name="T33" fmla="*/ 1 h 1580"/>
                <a:gd name="T34" fmla="*/ 13 w 1580"/>
                <a:gd name="T35" fmla="*/ 1 h 1580"/>
                <a:gd name="T36" fmla="*/ 11 w 1580"/>
                <a:gd name="T37" fmla="*/ 0 h 1580"/>
                <a:gd name="T38" fmla="*/ 9 w 1580"/>
                <a:gd name="T39" fmla="*/ 1 h 1580"/>
                <a:gd name="T40" fmla="*/ 7 w 1580"/>
                <a:gd name="T41" fmla="*/ 1 h 1580"/>
                <a:gd name="T42" fmla="*/ 5 w 1580"/>
                <a:gd name="T43" fmla="*/ 1 h 1580"/>
                <a:gd name="T44" fmla="*/ 4 w 1580"/>
                <a:gd name="T45" fmla="*/ 2 h 1580"/>
                <a:gd name="T46" fmla="*/ 2 w 1580"/>
                <a:gd name="T47" fmla="*/ 4 h 1580"/>
                <a:gd name="T48" fmla="*/ 1 w 1580"/>
                <a:gd name="T49" fmla="*/ 5 h 1580"/>
                <a:gd name="T50" fmla="*/ 1 w 1580"/>
                <a:gd name="T51" fmla="*/ 7 h 1580"/>
                <a:gd name="T52" fmla="*/ 1 w 1580"/>
                <a:gd name="T53" fmla="*/ 9 h 1580"/>
                <a:gd name="T54" fmla="*/ 0 w 1580"/>
                <a:gd name="T55" fmla="*/ 11 h 1580"/>
                <a:gd name="T56" fmla="*/ 1 w 1580"/>
                <a:gd name="T57" fmla="*/ 13 h 1580"/>
                <a:gd name="T58" fmla="*/ 1 w 1580"/>
                <a:gd name="T59" fmla="*/ 14 h 1580"/>
                <a:gd name="T60" fmla="*/ 1 w 1580"/>
                <a:gd name="T61" fmla="*/ 15 h 1580"/>
                <a:gd name="T62" fmla="*/ 2 w 1580"/>
                <a:gd name="T63" fmla="*/ 18 h 1580"/>
                <a:gd name="T64" fmla="*/ 4 w 1580"/>
                <a:gd name="T65" fmla="*/ 19 h 1580"/>
                <a:gd name="T66" fmla="*/ 5 w 1580"/>
                <a:gd name="T67" fmla="*/ 20 h 1580"/>
                <a:gd name="T68" fmla="*/ 7 w 1580"/>
                <a:gd name="T69" fmla="*/ 21 h 1580"/>
                <a:gd name="T70" fmla="*/ 9 w 1580"/>
                <a:gd name="T71" fmla="*/ 21 h 1580"/>
                <a:gd name="T72" fmla="*/ 11 w 1580"/>
                <a:gd name="T73" fmla="*/ 21 h 15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580" h="1580">
                  <a:moveTo>
                    <a:pt x="790" y="1580"/>
                  </a:moveTo>
                  <a:lnTo>
                    <a:pt x="930" y="1570"/>
                  </a:lnTo>
                  <a:lnTo>
                    <a:pt x="1065" y="1530"/>
                  </a:lnTo>
                  <a:lnTo>
                    <a:pt x="1190" y="1475"/>
                  </a:lnTo>
                  <a:lnTo>
                    <a:pt x="1300" y="1395"/>
                  </a:lnTo>
                  <a:lnTo>
                    <a:pt x="1395" y="1300"/>
                  </a:lnTo>
                  <a:lnTo>
                    <a:pt x="1475" y="1190"/>
                  </a:lnTo>
                  <a:lnTo>
                    <a:pt x="1530" y="1065"/>
                  </a:lnTo>
                  <a:lnTo>
                    <a:pt x="1570" y="930"/>
                  </a:lnTo>
                  <a:lnTo>
                    <a:pt x="1580" y="790"/>
                  </a:lnTo>
                  <a:lnTo>
                    <a:pt x="1570" y="650"/>
                  </a:lnTo>
                  <a:lnTo>
                    <a:pt x="1530" y="515"/>
                  </a:lnTo>
                  <a:lnTo>
                    <a:pt x="1475" y="390"/>
                  </a:lnTo>
                  <a:lnTo>
                    <a:pt x="1395" y="280"/>
                  </a:lnTo>
                  <a:lnTo>
                    <a:pt x="1300" y="185"/>
                  </a:lnTo>
                  <a:lnTo>
                    <a:pt x="1190" y="105"/>
                  </a:lnTo>
                  <a:lnTo>
                    <a:pt x="1065" y="50"/>
                  </a:lnTo>
                  <a:lnTo>
                    <a:pt x="930" y="10"/>
                  </a:lnTo>
                  <a:lnTo>
                    <a:pt x="790" y="0"/>
                  </a:lnTo>
                  <a:lnTo>
                    <a:pt x="650" y="10"/>
                  </a:lnTo>
                  <a:lnTo>
                    <a:pt x="515" y="50"/>
                  </a:lnTo>
                  <a:lnTo>
                    <a:pt x="390" y="105"/>
                  </a:lnTo>
                  <a:lnTo>
                    <a:pt x="280" y="185"/>
                  </a:lnTo>
                  <a:lnTo>
                    <a:pt x="185" y="280"/>
                  </a:lnTo>
                  <a:lnTo>
                    <a:pt x="105" y="390"/>
                  </a:lnTo>
                  <a:lnTo>
                    <a:pt x="50" y="515"/>
                  </a:lnTo>
                  <a:lnTo>
                    <a:pt x="10" y="650"/>
                  </a:lnTo>
                  <a:lnTo>
                    <a:pt x="0" y="790"/>
                  </a:lnTo>
                  <a:lnTo>
                    <a:pt x="10" y="930"/>
                  </a:lnTo>
                  <a:lnTo>
                    <a:pt x="50" y="1065"/>
                  </a:lnTo>
                  <a:lnTo>
                    <a:pt x="105" y="1190"/>
                  </a:lnTo>
                  <a:lnTo>
                    <a:pt x="185" y="1300"/>
                  </a:lnTo>
                  <a:lnTo>
                    <a:pt x="280" y="1395"/>
                  </a:lnTo>
                  <a:lnTo>
                    <a:pt x="390" y="1475"/>
                  </a:lnTo>
                  <a:lnTo>
                    <a:pt x="515" y="1530"/>
                  </a:lnTo>
                  <a:lnTo>
                    <a:pt x="650" y="1570"/>
                  </a:lnTo>
                  <a:lnTo>
                    <a:pt x="790" y="15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1" name="Freeform 10"/>
            <p:cNvSpPr>
              <a:spLocks/>
            </p:cNvSpPr>
            <p:nvPr userDrawn="1"/>
          </p:nvSpPr>
          <p:spPr bwMode="auto">
            <a:xfrm>
              <a:off x="1153" y="1347"/>
              <a:ext cx="1086" cy="171"/>
            </a:xfrm>
            <a:custGeom>
              <a:avLst/>
              <a:gdLst>
                <a:gd name="T0" fmla="*/ 0 w 1475"/>
                <a:gd name="T1" fmla="*/ 1 h 230"/>
                <a:gd name="T2" fmla="*/ 3 w 1475"/>
                <a:gd name="T3" fmla="*/ 3 h 230"/>
                <a:gd name="T4" fmla="*/ 3 w 1475"/>
                <a:gd name="T5" fmla="*/ 3 h 230"/>
                <a:gd name="T6" fmla="*/ 3 w 1475"/>
                <a:gd name="T7" fmla="*/ 3 h 230"/>
                <a:gd name="T8" fmla="*/ 4 w 1475"/>
                <a:gd name="T9" fmla="*/ 4 h 230"/>
                <a:gd name="T10" fmla="*/ 4 w 1475"/>
                <a:gd name="T11" fmla="*/ 4 h 230"/>
                <a:gd name="T12" fmla="*/ 21 w 1475"/>
                <a:gd name="T13" fmla="*/ 4 h 230"/>
                <a:gd name="T14" fmla="*/ 21 w 1475"/>
                <a:gd name="T15" fmla="*/ 3 h 230"/>
                <a:gd name="T16" fmla="*/ 5 w 1475"/>
                <a:gd name="T17" fmla="*/ 3 h 230"/>
                <a:gd name="T18" fmla="*/ 5 w 1475"/>
                <a:gd name="T19" fmla="*/ 3 h 230"/>
                <a:gd name="T20" fmla="*/ 4 w 1475"/>
                <a:gd name="T21" fmla="*/ 3 h 230"/>
                <a:gd name="T22" fmla="*/ 4 w 1475"/>
                <a:gd name="T23" fmla="*/ 3 h 230"/>
                <a:gd name="T24" fmla="*/ 4 w 1475"/>
                <a:gd name="T25" fmla="*/ 3 h 230"/>
                <a:gd name="T26" fmla="*/ 1 w 1475"/>
                <a:gd name="T27" fmla="*/ 0 h 230"/>
                <a:gd name="T28" fmla="*/ 1 w 1475"/>
                <a:gd name="T29" fmla="*/ 1 h 230"/>
                <a:gd name="T30" fmla="*/ 1 w 1475"/>
                <a:gd name="T31" fmla="*/ 1 h 230"/>
                <a:gd name="T32" fmla="*/ 0 w 1475"/>
                <a:gd name="T33" fmla="*/ 1 h 2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75" h="230">
                  <a:moveTo>
                    <a:pt x="0" y="80"/>
                  </a:moveTo>
                  <a:lnTo>
                    <a:pt x="195" y="200"/>
                  </a:lnTo>
                  <a:lnTo>
                    <a:pt x="205" y="205"/>
                  </a:lnTo>
                  <a:lnTo>
                    <a:pt x="230" y="215"/>
                  </a:lnTo>
                  <a:lnTo>
                    <a:pt x="265" y="225"/>
                  </a:lnTo>
                  <a:lnTo>
                    <a:pt x="315" y="230"/>
                  </a:lnTo>
                  <a:lnTo>
                    <a:pt x="1475" y="230"/>
                  </a:lnTo>
                  <a:lnTo>
                    <a:pt x="1470" y="200"/>
                  </a:lnTo>
                  <a:lnTo>
                    <a:pt x="405" y="200"/>
                  </a:lnTo>
                  <a:lnTo>
                    <a:pt x="380" y="195"/>
                  </a:lnTo>
                  <a:lnTo>
                    <a:pt x="350" y="185"/>
                  </a:lnTo>
                  <a:lnTo>
                    <a:pt x="335" y="175"/>
                  </a:lnTo>
                  <a:lnTo>
                    <a:pt x="325" y="175"/>
                  </a:lnTo>
                  <a:lnTo>
                    <a:pt x="45" y="0"/>
                  </a:lnTo>
                  <a:lnTo>
                    <a:pt x="35" y="10"/>
                  </a:lnTo>
                  <a:lnTo>
                    <a:pt x="20" y="4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2" name="Freeform 11"/>
            <p:cNvSpPr>
              <a:spLocks/>
            </p:cNvSpPr>
            <p:nvPr userDrawn="1"/>
          </p:nvSpPr>
          <p:spPr bwMode="auto">
            <a:xfrm>
              <a:off x="1193" y="1314"/>
              <a:ext cx="1034" cy="163"/>
            </a:xfrm>
            <a:custGeom>
              <a:avLst/>
              <a:gdLst>
                <a:gd name="T0" fmla="*/ 5 w 1405"/>
                <a:gd name="T1" fmla="*/ 3 h 220"/>
                <a:gd name="T2" fmla="*/ 19 w 1405"/>
                <a:gd name="T3" fmla="*/ 3 h 220"/>
                <a:gd name="T4" fmla="*/ 19 w 1405"/>
                <a:gd name="T5" fmla="*/ 3 h 220"/>
                <a:gd name="T6" fmla="*/ 5 w 1405"/>
                <a:gd name="T7" fmla="*/ 3 h 220"/>
                <a:gd name="T8" fmla="*/ 4 w 1405"/>
                <a:gd name="T9" fmla="*/ 3 h 220"/>
                <a:gd name="T10" fmla="*/ 4 w 1405"/>
                <a:gd name="T11" fmla="*/ 3 h 220"/>
                <a:gd name="T12" fmla="*/ 4 w 1405"/>
                <a:gd name="T13" fmla="*/ 3 h 220"/>
                <a:gd name="T14" fmla="*/ 4 w 1405"/>
                <a:gd name="T15" fmla="*/ 3 h 220"/>
                <a:gd name="T16" fmla="*/ 4 w 1405"/>
                <a:gd name="T17" fmla="*/ 3 h 220"/>
                <a:gd name="T18" fmla="*/ 4 w 1405"/>
                <a:gd name="T19" fmla="*/ 3 h 220"/>
                <a:gd name="T20" fmla="*/ 4 w 1405"/>
                <a:gd name="T21" fmla="*/ 3 h 220"/>
                <a:gd name="T22" fmla="*/ 0 w 1405"/>
                <a:gd name="T23" fmla="*/ 1 h 220"/>
                <a:gd name="T24" fmla="*/ 1 w 1405"/>
                <a:gd name="T25" fmla="*/ 0 h 220"/>
                <a:gd name="T26" fmla="*/ 4 w 1405"/>
                <a:gd name="T27" fmla="*/ 2 h 220"/>
                <a:gd name="T28" fmla="*/ 4 w 1405"/>
                <a:gd name="T29" fmla="*/ 2 h 220"/>
                <a:gd name="T30" fmla="*/ 4 w 1405"/>
                <a:gd name="T31" fmla="*/ 2 h 220"/>
                <a:gd name="T32" fmla="*/ 4 w 1405"/>
                <a:gd name="T33" fmla="*/ 3 h 220"/>
                <a:gd name="T34" fmla="*/ 4 w 1405"/>
                <a:gd name="T35" fmla="*/ 3 h 220"/>
                <a:gd name="T36" fmla="*/ 4 w 1405"/>
                <a:gd name="T37" fmla="*/ 3 h 220"/>
                <a:gd name="T38" fmla="*/ 5 w 1405"/>
                <a:gd name="T39" fmla="*/ 3 h 2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05" h="220">
                  <a:moveTo>
                    <a:pt x="350" y="185"/>
                  </a:moveTo>
                  <a:lnTo>
                    <a:pt x="1395" y="185"/>
                  </a:lnTo>
                  <a:lnTo>
                    <a:pt x="1405" y="220"/>
                  </a:lnTo>
                  <a:lnTo>
                    <a:pt x="350" y="220"/>
                  </a:lnTo>
                  <a:lnTo>
                    <a:pt x="340" y="215"/>
                  </a:lnTo>
                  <a:lnTo>
                    <a:pt x="325" y="215"/>
                  </a:lnTo>
                  <a:lnTo>
                    <a:pt x="315" y="210"/>
                  </a:lnTo>
                  <a:lnTo>
                    <a:pt x="300" y="205"/>
                  </a:lnTo>
                  <a:lnTo>
                    <a:pt x="290" y="200"/>
                  </a:lnTo>
                  <a:lnTo>
                    <a:pt x="285" y="19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300" y="165"/>
                  </a:lnTo>
                  <a:lnTo>
                    <a:pt x="305" y="170"/>
                  </a:lnTo>
                  <a:lnTo>
                    <a:pt x="310" y="170"/>
                  </a:lnTo>
                  <a:lnTo>
                    <a:pt x="320" y="175"/>
                  </a:lnTo>
                  <a:lnTo>
                    <a:pt x="335" y="180"/>
                  </a:lnTo>
                  <a:lnTo>
                    <a:pt x="345" y="185"/>
                  </a:lnTo>
                  <a:lnTo>
                    <a:pt x="350" y="18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3" name="Freeform 12"/>
            <p:cNvSpPr>
              <a:spLocks/>
            </p:cNvSpPr>
            <p:nvPr userDrawn="1"/>
          </p:nvSpPr>
          <p:spPr bwMode="auto">
            <a:xfrm>
              <a:off x="1201" y="1540"/>
              <a:ext cx="1048" cy="437"/>
            </a:xfrm>
            <a:custGeom>
              <a:avLst/>
              <a:gdLst>
                <a:gd name="T0" fmla="*/ 10 w 1425"/>
                <a:gd name="T1" fmla="*/ 1 h 595"/>
                <a:gd name="T2" fmla="*/ 19 w 1425"/>
                <a:gd name="T3" fmla="*/ 1 h 595"/>
                <a:gd name="T4" fmla="*/ 19 w 1425"/>
                <a:gd name="T5" fmla="*/ 0 h 595"/>
                <a:gd name="T6" fmla="*/ 5 w 1425"/>
                <a:gd name="T7" fmla="*/ 0 h 595"/>
                <a:gd name="T8" fmla="*/ 5 w 1425"/>
                <a:gd name="T9" fmla="*/ 1 h 595"/>
                <a:gd name="T10" fmla="*/ 4 w 1425"/>
                <a:gd name="T11" fmla="*/ 1 h 595"/>
                <a:gd name="T12" fmla="*/ 4 w 1425"/>
                <a:gd name="T13" fmla="*/ 1 h 595"/>
                <a:gd name="T14" fmla="*/ 4 w 1425"/>
                <a:gd name="T15" fmla="*/ 1 h 595"/>
                <a:gd name="T16" fmla="*/ 0 w 1425"/>
                <a:gd name="T17" fmla="*/ 8 h 595"/>
                <a:gd name="T18" fmla="*/ 2 w 1425"/>
                <a:gd name="T19" fmla="*/ 8 h 595"/>
                <a:gd name="T20" fmla="*/ 5 w 1425"/>
                <a:gd name="T21" fmla="*/ 8 h 595"/>
                <a:gd name="T22" fmla="*/ 10 w 1425"/>
                <a:gd name="T23" fmla="*/ 1 h 595"/>
                <a:gd name="T24" fmla="*/ 10 w 1425"/>
                <a:gd name="T25" fmla="*/ 1 h 595"/>
                <a:gd name="T26" fmla="*/ 10 w 1425"/>
                <a:gd name="T27" fmla="*/ 1 h 595"/>
                <a:gd name="T28" fmla="*/ 10 w 1425"/>
                <a:gd name="T29" fmla="*/ 1 h 595"/>
                <a:gd name="T30" fmla="*/ 10 w 1425"/>
                <a:gd name="T31" fmla="*/ 1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25" h="595">
                  <a:moveTo>
                    <a:pt x="775" y="30"/>
                  </a:moveTo>
                  <a:lnTo>
                    <a:pt x="1425" y="30"/>
                  </a:lnTo>
                  <a:lnTo>
                    <a:pt x="1420" y="0"/>
                  </a:lnTo>
                  <a:lnTo>
                    <a:pt x="405" y="0"/>
                  </a:lnTo>
                  <a:lnTo>
                    <a:pt x="360" y="10"/>
                  </a:lnTo>
                  <a:lnTo>
                    <a:pt x="330" y="30"/>
                  </a:lnTo>
                  <a:lnTo>
                    <a:pt x="310" y="50"/>
                  </a:lnTo>
                  <a:lnTo>
                    <a:pt x="305" y="55"/>
                  </a:lnTo>
                  <a:lnTo>
                    <a:pt x="0" y="595"/>
                  </a:lnTo>
                  <a:lnTo>
                    <a:pt x="170" y="595"/>
                  </a:lnTo>
                  <a:lnTo>
                    <a:pt x="395" y="595"/>
                  </a:lnTo>
                  <a:lnTo>
                    <a:pt x="690" y="75"/>
                  </a:lnTo>
                  <a:lnTo>
                    <a:pt x="695" y="70"/>
                  </a:lnTo>
                  <a:lnTo>
                    <a:pt x="710" y="55"/>
                  </a:lnTo>
                  <a:lnTo>
                    <a:pt x="735" y="35"/>
                  </a:lnTo>
                  <a:lnTo>
                    <a:pt x="775" y="3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4" name="Freeform 13"/>
            <p:cNvSpPr>
              <a:spLocks/>
            </p:cNvSpPr>
            <p:nvPr userDrawn="1"/>
          </p:nvSpPr>
          <p:spPr bwMode="auto">
            <a:xfrm>
              <a:off x="1516" y="1580"/>
              <a:ext cx="735" cy="397"/>
            </a:xfrm>
            <a:custGeom>
              <a:avLst/>
              <a:gdLst>
                <a:gd name="T0" fmla="*/ 5 w 1000"/>
                <a:gd name="T1" fmla="*/ 1 h 540"/>
                <a:gd name="T2" fmla="*/ 13 w 1000"/>
                <a:gd name="T3" fmla="*/ 1 h 540"/>
                <a:gd name="T4" fmla="*/ 13 w 1000"/>
                <a:gd name="T5" fmla="*/ 0 h 540"/>
                <a:gd name="T6" fmla="*/ 4 w 1000"/>
                <a:gd name="T7" fmla="*/ 0 h 540"/>
                <a:gd name="T8" fmla="*/ 4 w 1000"/>
                <a:gd name="T9" fmla="*/ 1 h 540"/>
                <a:gd name="T10" fmla="*/ 4 w 1000"/>
                <a:gd name="T11" fmla="*/ 1 h 540"/>
                <a:gd name="T12" fmla="*/ 4 w 1000"/>
                <a:gd name="T13" fmla="*/ 1 h 540"/>
                <a:gd name="T14" fmla="*/ 4 w 1000"/>
                <a:gd name="T15" fmla="*/ 1 h 540"/>
                <a:gd name="T16" fmla="*/ 4 w 1000"/>
                <a:gd name="T17" fmla="*/ 1 h 540"/>
                <a:gd name="T18" fmla="*/ 4 w 1000"/>
                <a:gd name="T19" fmla="*/ 1 h 540"/>
                <a:gd name="T20" fmla="*/ 0 w 1000"/>
                <a:gd name="T21" fmla="*/ 7 h 540"/>
                <a:gd name="T22" fmla="*/ 1 w 1000"/>
                <a:gd name="T23" fmla="*/ 7 h 540"/>
                <a:gd name="T24" fmla="*/ 5 w 1000"/>
                <a:gd name="T25" fmla="*/ 1 h 540"/>
                <a:gd name="T26" fmla="*/ 5 w 1000"/>
                <a:gd name="T27" fmla="*/ 1 h 540"/>
                <a:gd name="T28" fmla="*/ 5 w 1000"/>
                <a:gd name="T29" fmla="*/ 1 h 540"/>
                <a:gd name="T30" fmla="*/ 5 w 1000"/>
                <a:gd name="T31" fmla="*/ 1 h 540"/>
                <a:gd name="T32" fmla="*/ 5 w 1000"/>
                <a:gd name="T33" fmla="*/ 1 h 540"/>
                <a:gd name="T34" fmla="*/ 5 w 1000"/>
                <a:gd name="T35" fmla="*/ 1 h 5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" h="540">
                  <a:moveTo>
                    <a:pt x="415" y="35"/>
                  </a:moveTo>
                  <a:lnTo>
                    <a:pt x="1000" y="35"/>
                  </a:lnTo>
                  <a:lnTo>
                    <a:pt x="1000" y="0"/>
                  </a:lnTo>
                  <a:lnTo>
                    <a:pt x="340" y="0"/>
                  </a:lnTo>
                  <a:lnTo>
                    <a:pt x="325" y="5"/>
                  </a:lnTo>
                  <a:lnTo>
                    <a:pt x="310" y="10"/>
                  </a:lnTo>
                  <a:lnTo>
                    <a:pt x="300" y="20"/>
                  </a:lnTo>
                  <a:lnTo>
                    <a:pt x="290" y="25"/>
                  </a:lnTo>
                  <a:lnTo>
                    <a:pt x="290" y="30"/>
                  </a:lnTo>
                  <a:lnTo>
                    <a:pt x="285" y="35"/>
                  </a:lnTo>
                  <a:lnTo>
                    <a:pt x="0" y="540"/>
                  </a:lnTo>
                  <a:lnTo>
                    <a:pt x="105" y="540"/>
                  </a:lnTo>
                  <a:lnTo>
                    <a:pt x="375" y="60"/>
                  </a:lnTo>
                  <a:lnTo>
                    <a:pt x="380" y="50"/>
                  </a:lnTo>
                  <a:lnTo>
                    <a:pt x="390" y="45"/>
                  </a:lnTo>
                  <a:lnTo>
                    <a:pt x="400" y="40"/>
                  </a:lnTo>
                  <a:lnTo>
                    <a:pt x="415" y="3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5" name="Freeform 14"/>
            <p:cNvSpPr>
              <a:spLocks/>
            </p:cNvSpPr>
            <p:nvPr userDrawn="1"/>
          </p:nvSpPr>
          <p:spPr bwMode="auto">
            <a:xfrm>
              <a:off x="1885" y="1841"/>
              <a:ext cx="189" cy="137"/>
            </a:xfrm>
            <a:custGeom>
              <a:avLst/>
              <a:gdLst>
                <a:gd name="T0" fmla="*/ 1 w 260"/>
                <a:gd name="T1" fmla="*/ 1 h 185"/>
                <a:gd name="T2" fmla="*/ 1 w 260"/>
                <a:gd name="T3" fmla="*/ 1 h 185"/>
                <a:gd name="T4" fmla="*/ 1 w 260"/>
                <a:gd name="T5" fmla="*/ 1 h 185"/>
                <a:gd name="T6" fmla="*/ 1 w 260"/>
                <a:gd name="T7" fmla="*/ 1 h 185"/>
                <a:gd name="T8" fmla="*/ 1 w 260"/>
                <a:gd name="T9" fmla="*/ 1 h 185"/>
                <a:gd name="T10" fmla="*/ 1 w 260"/>
                <a:gd name="T11" fmla="*/ 1 h 185"/>
                <a:gd name="T12" fmla="*/ 1 w 260"/>
                <a:gd name="T13" fmla="*/ 1 h 185"/>
                <a:gd name="T14" fmla="*/ 1 w 260"/>
                <a:gd name="T15" fmla="*/ 2 h 185"/>
                <a:gd name="T16" fmla="*/ 1 w 260"/>
                <a:gd name="T17" fmla="*/ 2 h 185"/>
                <a:gd name="T18" fmla="*/ 1 w 260"/>
                <a:gd name="T19" fmla="*/ 2 h 185"/>
                <a:gd name="T20" fmla="*/ 0 w 260"/>
                <a:gd name="T21" fmla="*/ 2 h 185"/>
                <a:gd name="T22" fmla="*/ 0 w 260"/>
                <a:gd name="T23" fmla="*/ 2 h 185"/>
                <a:gd name="T24" fmla="*/ 1 w 260"/>
                <a:gd name="T25" fmla="*/ 3 h 185"/>
                <a:gd name="T26" fmla="*/ 1 w 260"/>
                <a:gd name="T27" fmla="*/ 3 h 185"/>
                <a:gd name="T28" fmla="*/ 2 w 260"/>
                <a:gd name="T29" fmla="*/ 3 h 185"/>
                <a:gd name="T30" fmla="*/ 3 w 260"/>
                <a:gd name="T31" fmla="*/ 1 h 185"/>
                <a:gd name="T32" fmla="*/ 3 w 260"/>
                <a:gd name="T33" fmla="*/ 1 h 185"/>
                <a:gd name="T34" fmla="*/ 3 w 260"/>
                <a:gd name="T35" fmla="*/ 1 h 185"/>
                <a:gd name="T36" fmla="*/ 3 w 260"/>
                <a:gd name="T37" fmla="*/ 1 h 185"/>
                <a:gd name="T38" fmla="*/ 3 w 260"/>
                <a:gd name="T39" fmla="*/ 1 h 185"/>
                <a:gd name="T40" fmla="*/ 3 w 260"/>
                <a:gd name="T41" fmla="*/ 1 h 185"/>
                <a:gd name="T42" fmla="*/ 3 w 260"/>
                <a:gd name="T43" fmla="*/ 0 h 185"/>
                <a:gd name="T44" fmla="*/ 1 w 260"/>
                <a:gd name="T45" fmla="*/ 0 h 185"/>
                <a:gd name="T46" fmla="*/ 1 w 260"/>
                <a:gd name="T47" fmla="*/ 1 h 185"/>
                <a:gd name="T48" fmla="*/ 2 w 260"/>
                <a:gd name="T49" fmla="*/ 1 h 185"/>
                <a:gd name="T50" fmla="*/ 2 w 260"/>
                <a:gd name="T51" fmla="*/ 1 h 185"/>
                <a:gd name="T52" fmla="*/ 2 w 260"/>
                <a:gd name="T53" fmla="*/ 1 h 185"/>
                <a:gd name="T54" fmla="*/ 2 w 260"/>
                <a:gd name="T55" fmla="*/ 1 h 185"/>
                <a:gd name="T56" fmla="*/ 2 w 260"/>
                <a:gd name="T57" fmla="*/ 1 h 185"/>
                <a:gd name="T58" fmla="*/ 2 w 260"/>
                <a:gd name="T59" fmla="*/ 1 h 185"/>
                <a:gd name="T60" fmla="*/ 2 w 260"/>
                <a:gd name="T61" fmla="*/ 1 h 185"/>
                <a:gd name="T62" fmla="*/ 2 w 260"/>
                <a:gd name="T63" fmla="*/ 1 h 185"/>
                <a:gd name="T64" fmla="*/ 1 w 260"/>
                <a:gd name="T65" fmla="*/ 1 h 1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0" h="185">
                  <a:moveTo>
                    <a:pt x="65" y="85"/>
                  </a:moveTo>
                  <a:lnTo>
                    <a:pt x="50" y="85"/>
                  </a:lnTo>
                  <a:lnTo>
                    <a:pt x="40" y="90"/>
                  </a:lnTo>
                  <a:lnTo>
                    <a:pt x="30" y="100"/>
                  </a:lnTo>
                  <a:lnTo>
                    <a:pt x="25" y="105"/>
                  </a:lnTo>
                  <a:lnTo>
                    <a:pt x="20" y="110"/>
                  </a:lnTo>
                  <a:lnTo>
                    <a:pt x="5" y="135"/>
                  </a:lnTo>
                  <a:lnTo>
                    <a:pt x="5" y="145"/>
                  </a:lnTo>
                  <a:lnTo>
                    <a:pt x="0" y="155"/>
                  </a:lnTo>
                  <a:lnTo>
                    <a:pt x="0" y="165"/>
                  </a:lnTo>
                  <a:lnTo>
                    <a:pt x="5" y="175"/>
                  </a:lnTo>
                  <a:lnTo>
                    <a:pt x="15" y="185"/>
                  </a:lnTo>
                  <a:lnTo>
                    <a:pt x="165" y="185"/>
                  </a:lnTo>
                  <a:lnTo>
                    <a:pt x="260" y="25"/>
                  </a:lnTo>
                  <a:lnTo>
                    <a:pt x="260" y="20"/>
                  </a:lnTo>
                  <a:lnTo>
                    <a:pt x="260" y="15"/>
                  </a:lnTo>
                  <a:lnTo>
                    <a:pt x="255" y="5"/>
                  </a:lnTo>
                  <a:lnTo>
                    <a:pt x="250" y="5"/>
                  </a:lnTo>
                  <a:lnTo>
                    <a:pt x="240" y="0"/>
                  </a:lnTo>
                  <a:lnTo>
                    <a:pt x="90" y="0"/>
                  </a:lnTo>
                  <a:lnTo>
                    <a:pt x="55" y="60"/>
                  </a:lnTo>
                  <a:lnTo>
                    <a:pt x="140" y="60"/>
                  </a:lnTo>
                  <a:lnTo>
                    <a:pt x="145" y="65"/>
                  </a:lnTo>
                  <a:lnTo>
                    <a:pt x="145" y="70"/>
                  </a:lnTo>
                  <a:lnTo>
                    <a:pt x="145" y="75"/>
                  </a:lnTo>
                  <a:lnTo>
                    <a:pt x="140" y="80"/>
                  </a:lnTo>
                  <a:lnTo>
                    <a:pt x="140" y="85"/>
                  </a:lnTo>
                  <a:lnTo>
                    <a:pt x="65" y="8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6" name="Freeform 15"/>
            <p:cNvSpPr>
              <a:spLocks/>
            </p:cNvSpPr>
            <p:nvPr userDrawn="1"/>
          </p:nvSpPr>
          <p:spPr bwMode="auto">
            <a:xfrm>
              <a:off x="1616" y="1841"/>
              <a:ext cx="185" cy="137"/>
            </a:xfrm>
            <a:custGeom>
              <a:avLst/>
              <a:gdLst>
                <a:gd name="T0" fmla="*/ 2 w 250"/>
                <a:gd name="T1" fmla="*/ 1 h 185"/>
                <a:gd name="T2" fmla="*/ 3 w 250"/>
                <a:gd name="T3" fmla="*/ 1 h 185"/>
                <a:gd name="T4" fmla="*/ 4 w 250"/>
                <a:gd name="T5" fmla="*/ 0 h 185"/>
                <a:gd name="T6" fmla="*/ 1 w 250"/>
                <a:gd name="T7" fmla="*/ 0 h 185"/>
                <a:gd name="T8" fmla="*/ 1 w 250"/>
                <a:gd name="T9" fmla="*/ 1 h 185"/>
                <a:gd name="T10" fmla="*/ 1 w 250"/>
                <a:gd name="T11" fmla="*/ 1 h 185"/>
                <a:gd name="T12" fmla="*/ 1 w 250"/>
                <a:gd name="T13" fmla="*/ 1 h 185"/>
                <a:gd name="T14" fmla="*/ 1 w 250"/>
                <a:gd name="T15" fmla="*/ 1 h 185"/>
                <a:gd name="T16" fmla="*/ 1 w 250"/>
                <a:gd name="T17" fmla="*/ 1 h 185"/>
                <a:gd name="T18" fmla="*/ 0 w 250"/>
                <a:gd name="T19" fmla="*/ 3 h 185"/>
                <a:gd name="T20" fmla="*/ 1 w 250"/>
                <a:gd name="T21" fmla="*/ 3 h 185"/>
                <a:gd name="T22" fmla="*/ 2 w 250"/>
                <a:gd name="T23" fmla="*/ 1 h 185"/>
                <a:gd name="T24" fmla="*/ 2 w 250"/>
                <a:gd name="T25" fmla="*/ 1 h 185"/>
                <a:gd name="T26" fmla="*/ 2 w 250"/>
                <a:gd name="T27" fmla="*/ 1 h 185"/>
                <a:gd name="T28" fmla="*/ 2 w 250"/>
                <a:gd name="T29" fmla="*/ 1 h 185"/>
                <a:gd name="T30" fmla="*/ 2 w 250"/>
                <a:gd name="T31" fmla="*/ 1 h 1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185">
                  <a:moveTo>
                    <a:pt x="170" y="60"/>
                  </a:moveTo>
                  <a:lnTo>
                    <a:pt x="215" y="60"/>
                  </a:lnTo>
                  <a:lnTo>
                    <a:pt x="250" y="0"/>
                  </a:lnTo>
                  <a:lnTo>
                    <a:pt x="125" y="0"/>
                  </a:lnTo>
                  <a:lnTo>
                    <a:pt x="115" y="5"/>
                  </a:lnTo>
                  <a:lnTo>
                    <a:pt x="105" y="10"/>
                  </a:lnTo>
                  <a:lnTo>
                    <a:pt x="95" y="20"/>
                  </a:lnTo>
                  <a:lnTo>
                    <a:pt x="90" y="25"/>
                  </a:lnTo>
                  <a:lnTo>
                    <a:pt x="0" y="185"/>
                  </a:lnTo>
                  <a:lnTo>
                    <a:pt x="85" y="185"/>
                  </a:lnTo>
                  <a:lnTo>
                    <a:pt x="150" y="75"/>
                  </a:lnTo>
                  <a:lnTo>
                    <a:pt x="150" y="70"/>
                  </a:lnTo>
                  <a:lnTo>
                    <a:pt x="155" y="65"/>
                  </a:lnTo>
                  <a:lnTo>
                    <a:pt x="160" y="65"/>
                  </a:lnTo>
                  <a:lnTo>
                    <a:pt x="170" y="6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7" name="Freeform 16"/>
            <p:cNvSpPr>
              <a:spLocks/>
            </p:cNvSpPr>
            <p:nvPr userDrawn="1"/>
          </p:nvSpPr>
          <p:spPr bwMode="auto">
            <a:xfrm>
              <a:off x="1756" y="1803"/>
              <a:ext cx="173" cy="174"/>
            </a:xfrm>
            <a:custGeom>
              <a:avLst/>
              <a:gdLst>
                <a:gd name="T0" fmla="*/ 1 w 235"/>
                <a:gd name="T1" fmla="*/ 4 h 235"/>
                <a:gd name="T2" fmla="*/ 2 w 235"/>
                <a:gd name="T3" fmla="*/ 4 h 235"/>
                <a:gd name="T4" fmla="*/ 2 w 235"/>
                <a:gd name="T5" fmla="*/ 4 h 235"/>
                <a:gd name="T6" fmla="*/ 2 w 235"/>
                <a:gd name="T7" fmla="*/ 3 h 235"/>
                <a:gd name="T8" fmla="*/ 2 w 235"/>
                <a:gd name="T9" fmla="*/ 3 h 235"/>
                <a:gd name="T10" fmla="*/ 2 w 235"/>
                <a:gd name="T11" fmla="*/ 3 h 235"/>
                <a:gd name="T12" fmla="*/ 2 w 235"/>
                <a:gd name="T13" fmla="*/ 3 h 235"/>
                <a:gd name="T14" fmla="*/ 2 w 235"/>
                <a:gd name="T15" fmla="*/ 3 h 235"/>
                <a:gd name="T16" fmla="*/ 2 w 235"/>
                <a:gd name="T17" fmla="*/ 3 h 235"/>
                <a:gd name="T18" fmla="*/ 2 w 235"/>
                <a:gd name="T19" fmla="*/ 3 h 235"/>
                <a:gd name="T20" fmla="*/ 1 w 235"/>
                <a:gd name="T21" fmla="*/ 3 h 235"/>
                <a:gd name="T22" fmla="*/ 2 w 235"/>
                <a:gd name="T23" fmla="*/ 1 h 235"/>
                <a:gd name="T24" fmla="*/ 3 w 235"/>
                <a:gd name="T25" fmla="*/ 1 h 235"/>
                <a:gd name="T26" fmla="*/ 3 w 235"/>
                <a:gd name="T27" fmla="*/ 1 h 235"/>
                <a:gd name="T28" fmla="*/ 2 w 235"/>
                <a:gd name="T29" fmla="*/ 1 h 235"/>
                <a:gd name="T30" fmla="*/ 3 w 235"/>
                <a:gd name="T31" fmla="*/ 0 h 235"/>
                <a:gd name="T32" fmla="*/ 1 w 235"/>
                <a:gd name="T33" fmla="*/ 0 h 235"/>
                <a:gd name="T34" fmla="*/ 0 w 235"/>
                <a:gd name="T35" fmla="*/ 3 h 235"/>
                <a:gd name="T36" fmla="*/ 0 w 235"/>
                <a:gd name="T37" fmla="*/ 3 h 235"/>
                <a:gd name="T38" fmla="*/ 0 w 235"/>
                <a:gd name="T39" fmla="*/ 3 h 235"/>
                <a:gd name="T40" fmla="*/ 0 w 235"/>
                <a:gd name="T41" fmla="*/ 3 h 235"/>
                <a:gd name="T42" fmla="*/ 0 w 235"/>
                <a:gd name="T43" fmla="*/ 3 h 235"/>
                <a:gd name="T44" fmla="*/ 0 w 235"/>
                <a:gd name="T45" fmla="*/ 3 h 235"/>
                <a:gd name="T46" fmla="*/ 1 w 235"/>
                <a:gd name="T47" fmla="*/ 4 h 235"/>
                <a:gd name="T48" fmla="*/ 1 w 235"/>
                <a:gd name="T49" fmla="*/ 4 h 2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35" h="235">
                  <a:moveTo>
                    <a:pt x="20" y="235"/>
                  </a:moveTo>
                  <a:lnTo>
                    <a:pt x="160" y="235"/>
                  </a:lnTo>
                  <a:lnTo>
                    <a:pt x="155" y="230"/>
                  </a:lnTo>
                  <a:lnTo>
                    <a:pt x="155" y="220"/>
                  </a:lnTo>
                  <a:lnTo>
                    <a:pt x="155" y="210"/>
                  </a:lnTo>
                  <a:lnTo>
                    <a:pt x="155" y="205"/>
                  </a:lnTo>
                  <a:lnTo>
                    <a:pt x="155" y="195"/>
                  </a:lnTo>
                  <a:lnTo>
                    <a:pt x="160" y="185"/>
                  </a:lnTo>
                  <a:lnTo>
                    <a:pt x="100" y="185"/>
                  </a:lnTo>
                  <a:lnTo>
                    <a:pt x="140" y="110"/>
                  </a:lnTo>
                  <a:lnTo>
                    <a:pt x="200" y="110"/>
                  </a:lnTo>
                  <a:lnTo>
                    <a:pt x="235" y="50"/>
                  </a:lnTo>
                  <a:lnTo>
                    <a:pt x="175" y="50"/>
                  </a:lnTo>
                  <a:lnTo>
                    <a:pt x="205" y="0"/>
                  </a:lnTo>
                  <a:lnTo>
                    <a:pt x="120" y="0"/>
                  </a:lnTo>
                  <a:lnTo>
                    <a:pt x="0" y="210"/>
                  </a:lnTo>
                  <a:lnTo>
                    <a:pt x="0" y="215"/>
                  </a:lnTo>
                  <a:lnTo>
                    <a:pt x="0" y="220"/>
                  </a:lnTo>
                  <a:lnTo>
                    <a:pt x="0" y="225"/>
                  </a:lnTo>
                  <a:lnTo>
                    <a:pt x="0" y="230"/>
                  </a:lnTo>
                  <a:lnTo>
                    <a:pt x="10" y="235"/>
                  </a:lnTo>
                  <a:lnTo>
                    <a:pt x="20" y="23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618" name="Freeform 17"/>
            <p:cNvSpPr>
              <a:spLocks/>
            </p:cNvSpPr>
            <p:nvPr userDrawn="1"/>
          </p:nvSpPr>
          <p:spPr bwMode="auto">
            <a:xfrm>
              <a:off x="1943" y="1933"/>
              <a:ext cx="30" cy="19"/>
            </a:xfrm>
            <a:custGeom>
              <a:avLst/>
              <a:gdLst>
                <a:gd name="T0" fmla="*/ 2 w 40"/>
                <a:gd name="T1" fmla="*/ 0 h 25"/>
                <a:gd name="T2" fmla="*/ 2 w 40"/>
                <a:gd name="T3" fmla="*/ 0 h 25"/>
                <a:gd name="T4" fmla="*/ 2 w 40"/>
                <a:gd name="T5" fmla="*/ 0 h 25"/>
                <a:gd name="T6" fmla="*/ 2 w 40"/>
                <a:gd name="T7" fmla="*/ 0 h 25"/>
                <a:gd name="T8" fmla="*/ 0 w 40"/>
                <a:gd name="T9" fmla="*/ 2 h 25"/>
                <a:gd name="T10" fmla="*/ 0 w 40"/>
                <a:gd name="T11" fmla="*/ 2 h 25"/>
                <a:gd name="T12" fmla="*/ 0 w 40"/>
                <a:gd name="T13" fmla="*/ 2 h 25"/>
                <a:gd name="T14" fmla="*/ 0 w 40"/>
                <a:gd name="T15" fmla="*/ 2 h 25"/>
                <a:gd name="T16" fmla="*/ 2 w 40"/>
                <a:gd name="T17" fmla="*/ 2 h 25"/>
                <a:gd name="T18" fmla="*/ 2 w 40"/>
                <a:gd name="T19" fmla="*/ 2 h 25"/>
                <a:gd name="T20" fmla="*/ 2 w 40"/>
                <a:gd name="T21" fmla="*/ 0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" h="25">
                  <a:moveTo>
                    <a:pt x="40" y="0"/>
                  </a:move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25" y="2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4084638" y="2411413"/>
            <a:ext cx="3517900" cy="1450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3600" dirty="0" smtClean="0">
                <a:latin typeface="Franklin Gothic Medium" pitchFamily="34" charset="0"/>
                <a:ea typeface="+mn-ea"/>
                <a:cs typeface="+mn-cs"/>
              </a:rPr>
              <a:t>Regional </a:t>
            </a:r>
            <a:br>
              <a:rPr lang="en-US" sz="3600" dirty="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3600" dirty="0" smtClean="0">
                <a:latin typeface="Franklin Gothic Medium" pitchFamily="34" charset="0"/>
                <a:ea typeface="+mn-ea"/>
                <a:cs typeface="+mn-cs"/>
              </a:rPr>
              <a:t>Transportation</a:t>
            </a:r>
            <a:br>
              <a:rPr lang="en-US" sz="3600" dirty="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3600" dirty="0" smtClean="0">
                <a:latin typeface="Franklin Gothic Medium" pitchFamily="34" charset="0"/>
                <a:ea typeface="+mn-ea"/>
                <a:cs typeface="+mn-cs"/>
              </a:rPr>
              <a:t>Authority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92" r:id="rId1"/>
    <p:sldLayoutId id="2147486393" r:id="rId2"/>
    <p:sldLayoutId id="2147486394" r:id="rId3"/>
    <p:sldLayoutId id="2147486395" r:id="rId4"/>
    <p:sldLayoutId id="2147486396" r:id="rId5"/>
    <p:sldLayoutId id="2147486397" r:id="rId6"/>
    <p:sldLayoutId id="2147486398" r:id="rId7"/>
    <p:sldLayoutId id="2147486399" r:id="rId8"/>
    <p:sldLayoutId id="2147486400" r:id="rId9"/>
    <p:sldLayoutId id="2147486401" r:id="rId10"/>
    <p:sldLayoutId id="2147486402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02CE2F9-E227-354F-AF44-08C9C09DC235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FABD614-0092-F344-8471-AA23CE41D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0" y="5873750"/>
            <a:ext cx="9144000" cy="98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grpSp>
        <p:nvGrpSpPr>
          <p:cNvPr id="18438" name="Group 8"/>
          <p:cNvGrpSpPr>
            <a:grpSpLocks/>
          </p:cNvGrpSpPr>
          <p:nvPr/>
        </p:nvGrpSpPr>
        <p:grpSpPr bwMode="auto">
          <a:xfrm>
            <a:off x="530225" y="5957888"/>
            <a:ext cx="700088" cy="700087"/>
            <a:chOff x="6849" y="2520"/>
            <a:chExt cx="1896" cy="1896"/>
          </a:xfrm>
        </p:grpSpPr>
        <p:sp>
          <p:nvSpPr>
            <p:cNvPr id="18444" name="AutoShape 9"/>
            <p:cNvSpPr>
              <a:spLocks noChangeAspect="1" noChangeArrowheads="1"/>
            </p:cNvSpPr>
            <p:nvPr/>
          </p:nvSpPr>
          <p:spPr bwMode="auto">
            <a:xfrm>
              <a:off x="6849" y="2520"/>
              <a:ext cx="1896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45" name="Oval 10"/>
            <p:cNvSpPr>
              <a:spLocks noChangeArrowheads="1"/>
            </p:cNvSpPr>
            <p:nvPr/>
          </p:nvSpPr>
          <p:spPr bwMode="auto">
            <a:xfrm>
              <a:off x="6853" y="2524"/>
              <a:ext cx="1875" cy="1875"/>
            </a:xfrm>
            <a:prstGeom prst="ellipse">
              <a:avLst/>
            </a:prstGeom>
            <a:solidFill>
              <a:srgbClr val="3A5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7786" y="3457"/>
              <a:ext cx="4" cy="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7786" y="3457"/>
              <a:ext cx="4" cy="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48" name="Freeform 13"/>
            <p:cNvSpPr>
              <a:spLocks/>
            </p:cNvSpPr>
            <p:nvPr/>
          </p:nvSpPr>
          <p:spPr bwMode="auto">
            <a:xfrm>
              <a:off x="6948" y="2963"/>
              <a:ext cx="1750" cy="271"/>
            </a:xfrm>
            <a:custGeom>
              <a:avLst/>
              <a:gdLst>
                <a:gd name="T0" fmla="*/ 0 w 296"/>
                <a:gd name="T1" fmla="*/ 2147483647 h 46"/>
                <a:gd name="T2" fmla="*/ 2147483647 w 296"/>
                <a:gd name="T3" fmla="*/ 2147483647 h 46"/>
                <a:gd name="T4" fmla="*/ 2147483647 w 296"/>
                <a:gd name="T5" fmla="*/ 2147483647 h 46"/>
                <a:gd name="T6" fmla="*/ 2147483647 w 296"/>
                <a:gd name="T7" fmla="*/ 2147483647 h 46"/>
                <a:gd name="T8" fmla="*/ 2147483647 w 296"/>
                <a:gd name="T9" fmla="*/ 2147483647 h 46"/>
                <a:gd name="T10" fmla="*/ 2147483647 w 296"/>
                <a:gd name="T11" fmla="*/ 2147483647 h 46"/>
                <a:gd name="T12" fmla="*/ 2147483647 w 296"/>
                <a:gd name="T13" fmla="*/ 2147483647 h 46"/>
                <a:gd name="T14" fmla="*/ 2147483647 w 296"/>
                <a:gd name="T15" fmla="*/ 0 h 46"/>
                <a:gd name="T16" fmla="*/ 0 w 296"/>
                <a:gd name="T17" fmla="*/ 2147483647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6" h="46">
                  <a:moveTo>
                    <a:pt x="0" y="16"/>
                  </a:move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50" y="46"/>
                    <a:pt x="63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74" y="39"/>
                    <a:pt x="65" y="34"/>
                    <a:pt x="65" y="3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4" y="6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49" name="Freeform 14"/>
            <p:cNvSpPr>
              <a:spLocks/>
            </p:cNvSpPr>
            <p:nvPr/>
          </p:nvSpPr>
          <p:spPr bwMode="auto">
            <a:xfrm>
              <a:off x="7017" y="2903"/>
              <a:ext cx="1655" cy="262"/>
            </a:xfrm>
            <a:custGeom>
              <a:avLst/>
              <a:gdLst>
                <a:gd name="T0" fmla="*/ 2147483647 w 281"/>
                <a:gd name="T1" fmla="*/ 2147483647 h 44"/>
                <a:gd name="T2" fmla="*/ 2147483647 w 281"/>
                <a:gd name="T3" fmla="*/ 2147483647 h 44"/>
                <a:gd name="T4" fmla="*/ 2147483647 w 281"/>
                <a:gd name="T5" fmla="*/ 2147483647 h 44"/>
                <a:gd name="T6" fmla="*/ 2147483647 w 281"/>
                <a:gd name="T7" fmla="*/ 2147483647 h 44"/>
                <a:gd name="T8" fmla="*/ 2147483647 w 281"/>
                <a:gd name="T9" fmla="*/ 2147483647 h 44"/>
                <a:gd name="T10" fmla="*/ 0 w 281"/>
                <a:gd name="T11" fmla="*/ 2147483647 h 44"/>
                <a:gd name="T12" fmla="*/ 2147483647 w 281"/>
                <a:gd name="T13" fmla="*/ 0 h 44"/>
                <a:gd name="T14" fmla="*/ 2147483647 w 281"/>
                <a:gd name="T15" fmla="*/ 2147483647 h 44"/>
                <a:gd name="T16" fmla="*/ 2147483647 w 281"/>
                <a:gd name="T17" fmla="*/ 2147483647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1" h="44">
                  <a:moveTo>
                    <a:pt x="71" y="38"/>
                  </a:moveTo>
                  <a:cubicBezTo>
                    <a:pt x="279" y="38"/>
                    <a:pt x="279" y="38"/>
                    <a:pt x="279" y="38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65" y="44"/>
                    <a:pt x="57" y="39"/>
                    <a:pt x="57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8" y="38"/>
                    <a:pt x="71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0" name="Freeform 15"/>
            <p:cNvSpPr>
              <a:spLocks/>
            </p:cNvSpPr>
            <p:nvPr/>
          </p:nvSpPr>
          <p:spPr bwMode="auto">
            <a:xfrm>
              <a:off x="7025" y="3264"/>
              <a:ext cx="1685" cy="709"/>
            </a:xfrm>
            <a:custGeom>
              <a:avLst/>
              <a:gdLst>
                <a:gd name="T0" fmla="*/ 2147483647 w 285"/>
                <a:gd name="T1" fmla="*/ 2147483647 h 120"/>
                <a:gd name="T2" fmla="*/ 2147483647 w 285"/>
                <a:gd name="T3" fmla="*/ 2147483647 h 120"/>
                <a:gd name="T4" fmla="*/ 2147483647 w 285"/>
                <a:gd name="T5" fmla="*/ 0 h 120"/>
                <a:gd name="T6" fmla="*/ 2147483647 w 285"/>
                <a:gd name="T7" fmla="*/ 0 h 120"/>
                <a:gd name="T8" fmla="*/ 2147483647 w 285"/>
                <a:gd name="T9" fmla="*/ 2147483647 h 120"/>
                <a:gd name="T10" fmla="*/ 0 w 285"/>
                <a:gd name="T11" fmla="*/ 2147483647 h 120"/>
                <a:gd name="T12" fmla="*/ 2147483647 w 285"/>
                <a:gd name="T13" fmla="*/ 2147483647 h 120"/>
                <a:gd name="T14" fmla="*/ 2147483647 w 285"/>
                <a:gd name="T15" fmla="*/ 2147483647 h 120"/>
                <a:gd name="T16" fmla="*/ 2147483647 w 285"/>
                <a:gd name="T17" fmla="*/ 2147483647 h 120"/>
                <a:gd name="T18" fmla="*/ 2147483647 w 285"/>
                <a:gd name="T19" fmla="*/ 2147483647 h 1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5" h="120">
                  <a:moveTo>
                    <a:pt x="155" y="6"/>
                  </a:moveTo>
                  <a:cubicBezTo>
                    <a:pt x="285" y="6"/>
                    <a:pt x="285" y="6"/>
                    <a:pt x="285" y="6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68" y="0"/>
                    <a:pt x="61" y="12"/>
                    <a:pt x="61" y="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138" y="15"/>
                    <a:pt x="138" y="15"/>
                    <a:pt x="138" y="15"/>
                  </a:cubicBezTo>
                  <a:cubicBezTo>
                    <a:pt x="138" y="15"/>
                    <a:pt x="144" y="6"/>
                    <a:pt x="15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1" name="Freeform 16"/>
            <p:cNvSpPr>
              <a:spLocks/>
            </p:cNvSpPr>
            <p:nvPr/>
          </p:nvSpPr>
          <p:spPr bwMode="auto">
            <a:xfrm>
              <a:off x="7533" y="3337"/>
              <a:ext cx="1191" cy="636"/>
            </a:xfrm>
            <a:custGeom>
              <a:avLst/>
              <a:gdLst>
                <a:gd name="T0" fmla="*/ 2147483647 w 201"/>
                <a:gd name="T1" fmla="*/ 2147483647 h 108"/>
                <a:gd name="T2" fmla="*/ 2147483647 w 201"/>
                <a:gd name="T3" fmla="*/ 2147483647 h 108"/>
                <a:gd name="T4" fmla="*/ 2147483647 w 201"/>
                <a:gd name="T5" fmla="*/ 0 h 108"/>
                <a:gd name="T6" fmla="*/ 2147483647 w 201"/>
                <a:gd name="T7" fmla="*/ 0 h 108"/>
                <a:gd name="T8" fmla="*/ 2147483647 w 201"/>
                <a:gd name="T9" fmla="*/ 2147483647 h 108"/>
                <a:gd name="T10" fmla="*/ 0 w 201"/>
                <a:gd name="T11" fmla="*/ 2147483647 h 108"/>
                <a:gd name="T12" fmla="*/ 2147483647 w 201"/>
                <a:gd name="T13" fmla="*/ 2147483647 h 108"/>
                <a:gd name="T14" fmla="*/ 2147483647 w 201"/>
                <a:gd name="T15" fmla="*/ 2147483647 h 108"/>
                <a:gd name="T16" fmla="*/ 2147483647 w 201"/>
                <a:gd name="T17" fmla="*/ 2147483647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1" h="108">
                  <a:moveTo>
                    <a:pt x="84" y="6"/>
                  </a:moveTo>
                  <a:cubicBezTo>
                    <a:pt x="201" y="6"/>
                    <a:pt x="201" y="6"/>
                    <a:pt x="201" y="6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1" y="0"/>
                    <a:pt x="58" y="6"/>
                    <a:pt x="58" y="6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5" y="11"/>
                    <a:pt x="78" y="6"/>
                    <a:pt x="8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2" name="Freeform 17"/>
            <p:cNvSpPr>
              <a:spLocks/>
            </p:cNvSpPr>
            <p:nvPr/>
          </p:nvSpPr>
          <p:spPr bwMode="auto">
            <a:xfrm>
              <a:off x="8113" y="3750"/>
              <a:ext cx="327" cy="224"/>
            </a:xfrm>
            <a:custGeom>
              <a:avLst/>
              <a:gdLst>
                <a:gd name="T0" fmla="*/ 2147483647 w 55"/>
                <a:gd name="T1" fmla="*/ 2147483647 h 38"/>
                <a:gd name="T2" fmla="*/ 2147483647 w 55"/>
                <a:gd name="T3" fmla="*/ 2147483647 h 38"/>
                <a:gd name="T4" fmla="*/ 2147483647 w 55"/>
                <a:gd name="T5" fmla="*/ 2147483647 h 38"/>
                <a:gd name="T6" fmla="*/ 2147483647 w 55"/>
                <a:gd name="T7" fmla="*/ 2147483647 h 38"/>
                <a:gd name="T8" fmla="*/ 2147483647 w 55"/>
                <a:gd name="T9" fmla="*/ 2147483647 h 38"/>
                <a:gd name="T10" fmla="*/ 2147483647 w 55"/>
                <a:gd name="T11" fmla="*/ 2147483647 h 38"/>
                <a:gd name="T12" fmla="*/ 2147483647 w 55"/>
                <a:gd name="T13" fmla="*/ 0 h 38"/>
                <a:gd name="T14" fmla="*/ 2147483647 w 55"/>
                <a:gd name="T15" fmla="*/ 0 h 38"/>
                <a:gd name="T16" fmla="*/ 2147483647 w 55"/>
                <a:gd name="T17" fmla="*/ 2147483647 h 38"/>
                <a:gd name="T18" fmla="*/ 2147483647 w 55"/>
                <a:gd name="T19" fmla="*/ 2147483647 h 38"/>
                <a:gd name="T20" fmla="*/ 2147483647 w 55"/>
                <a:gd name="T21" fmla="*/ 2147483647 h 38"/>
                <a:gd name="T22" fmla="*/ 2147483647 w 55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5" h="38">
                  <a:moveTo>
                    <a:pt x="15" y="17"/>
                  </a:moveTo>
                  <a:cubicBezTo>
                    <a:pt x="9" y="17"/>
                    <a:pt x="6" y="22"/>
                    <a:pt x="6" y="22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0" y="34"/>
                    <a:pt x="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5"/>
                    <a:pt x="55" y="0"/>
                    <a:pt x="5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4" y="13"/>
                    <a:pt x="30" y="17"/>
                    <a:pt x="30" y="17"/>
                  </a:cubicBezTo>
                  <a:lnTo>
                    <a:pt x="1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3" name="Freeform 18"/>
            <p:cNvSpPr>
              <a:spLocks/>
            </p:cNvSpPr>
            <p:nvPr/>
          </p:nvSpPr>
          <p:spPr bwMode="auto">
            <a:xfrm>
              <a:off x="7696" y="3750"/>
              <a:ext cx="292" cy="224"/>
            </a:xfrm>
            <a:custGeom>
              <a:avLst/>
              <a:gdLst>
                <a:gd name="T0" fmla="*/ 2147483647 w 50"/>
                <a:gd name="T1" fmla="*/ 2147483647 h 38"/>
                <a:gd name="T2" fmla="*/ 2147483647 w 50"/>
                <a:gd name="T3" fmla="*/ 2147483647 h 38"/>
                <a:gd name="T4" fmla="*/ 2147483647 w 50"/>
                <a:gd name="T5" fmla="*/ 0 h 38"/>
                <a:gd name="T6" fmla="*/ 2147483647 w 50"/>
                <a:gd name="T7" fmla="*/ 0 h 38"/>
                <a:gd name="T8" fmla="*/ 2147483647 w 50"/>
                <a:gd name="T9" fmla="*/ 2147483647 h 38"/>
                <a:gd name="T10" fmla="*/ 0 w 50"/>
                <a:gd name="T11" fmla="*/ 2147483647 h 38"/>
                <a:gd name="T12" fmla="*/ 2147483647 w 50"/>
                <a:gd name="T13" fmla="*/ 2147483647 h 38"/>
                <a:gd name="T14" fmla="*/ 2147483647 w 50"/>
                <a:gd name="T15" fmla="*/ 2147483647 h 38"/>
                <a:gd name="T16" fmla="*/ 2147483647 w 50"/>
                <a:gd name="T17" fmla="*/ 2147483647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38">
                  <a:moveTo>
                    <a:pt x="35" y="12"/>
                  </a:moveTo>
                  <a:cubicBezTo>
                    <a:pt x="43" y="12"/>
                    <a:pt x="43" y="12"/>
                    <a:pt x="43" y="12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1" y="0"/>
                    <a:pt x="18" y="6"/>
                    <a:pt x="18" y="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2" y="12"/>
                    <a:pt x="35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4" name="Freeform 19"/>
            <p:cNvSpPr>
              <a:spLocks/>
            </p:cNvSpPr>
            <p:nvPr/>
          </p:nvSpPr>
          <p:spPr bwMode="auto">
            <a:xfrm>
              <a:off x="7907" y="3689"/>
              <a:ext cx="288" cy="284"/>
            </a:xfrm>
            <a:custGeom>
              <a:avLst/>
              <a:gdLst>
                <a:gd name="T0" fmla="*/ 2147483647 w 49"/>
                <a:gd name="T1" fmla="*/ 2147483647 h 48"/>
                <a:gd name="T2" fmla="*/ 2147483647 w 49"/>
                <a:gd name="T3" fmla="*/ 2147483647 h 48"/>
                <a:gd name="T4" fmla="*/ 2147483647 w 49"/>
                <a:gd name="T5" fmla="*/ 2147483647 h 48"/>
                <a:gd name="T6" fmla="*/ 2147483647 w 49"/>
                <a:gd name="T7" fmla="*/ 2147483647 h 48"/>
                <a:gd name="T8" fmla="*/ 2147483647 w 49"/>
                <a:gd name="T9" fmla="*/ 2147483647 h 48"/>
                <a:gd name="T10" fmla="*/ 2147483647 w 49"/>
                <a:gd name="T11" fmla="*/ 2147483647 h 48"/>
                <a:gd name="T12" fmla="*/ 2147483647 w 49"/>
                <a:gd name="T13" fmla="*/ 2147483647 h 48"/>
                <a:gd name="T14" fmla="*/ 2147483647 w 49"/>
                <a:gd name="T15" fmla="*/ 2147483647 h 48"/>
                <a:gd name="T16" fmla="*/ 2147483647 w 49"/>
                <a:gd name="T17" fmla="*/ 2147483647 h 48"/>
                <a:gd name="T18" fmla="*/ 2147483647 w 49"/>
                <a:gd name="T19" fmla="*/ 0 h 48"/>
                <a:gd name="T20" fmla="*/ 2147483647 w 49"/>
                <a:gd name="T21" fmla="*/ 0 h 48"/>
                <a:gd name="T22" fmla="*/ 2147483647 w 49"/>
                <a:gd name="T23" fmla="*/ 2147483647 h 48"/>
                <a:gd name="T24" fmla="*/ 2147483647 w 49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48">
                  <a:moveTo>
                    <a:pt x="6" y="48"/>
                  </a:move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3" y="46"/>
                    <a:pt x="33" y="43"/>
                  </a:cubicBezTo>
                  <a:cubicBezTo>
                    <a:pt x="33" y="43"/>
                    <a:pt x="33" y="40"/>
                    <a:pt x="34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2"/>
                    <a:pt x="0" y="48"/>
                    <a:pt x="6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5" name="Freeform 20"/>
            <p:cNvSpPr>
              <a:spLocks/>
            </p:cNvSpPr>
            <p:nvPr/>
          </p:nvSpPr>
          <p:spPr bwMode="auto">
            <a:xfrm>
              <a:off x="8212" y="3896"/>
              <a:ext cx="56" cy="30"/>
            </a:xfrm>
            <a:custGeom>
              <a:avLst/>
              <a:gdLst>
                <a:gd name="T0" fmla="*/ 2147483647 w 9"/>
                <a:gd name="T1" fmla="*/ 0 h 5"/>
                <a:gd name="T2" fmla="*/ 2147483647 w 9"/>
                <a:gd name="T3" fmla="*/ 0 h 5"/>
                <a:gd name="T4" fmla="*/ 2147483647 w 9"/>
                <a:gd name="T5" fmla="*/ 2147483647 h 5"/>
                <a:gd name="T6" fmla="*/ 2147483647 w 9"/>
                <a:gd name="T7" fmla="*/ 2147483647 h 5"/>
                <a:gd name="T8" fmla="*/ 2147483647 w 9"/>
                <a:gd name="T9" fmla="*/ 2147483647 h 5"/>
                <a:gd name="T10" fmla="*/ 2147483647 w 9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2" y="0"/>
                    <a:pt x="1" y="2"/>
                  </a:cubicBezTo>
                  <a:cubicBezTo>
                    <a:pt x="0" y="4"/>
                    <a:pt x="2" y="5"/>
                    <a:pt x="2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436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439" name="Picture 21" descr="NIPC_logo_COLOR"/>
          <p:cNvSpPr>
            <a:spLocks noChangeAspect="1" noChangeArrowheads="1"/>
          </p:cNvSpPr>
          <p:nvPr/>
        </p:nvSpPr>
        <p:spPr bwMode="auto">
          <a:xfrm>
            <a:off x="5494338" y="6196013"/>
            <a:ext cx="3194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0" name="Picture 22" descr="IDOT_LOGO"/>
          <p:cNvSpPr>
            <a:spLocks noChangeAspect="1" noChangeArrowheads="1"/>
          </p:cNvSpPr>
          <p:nvPr/>
        </p:nvSpPr>
        <p:spPr bwMode="auto">
          <a:xfrm>
            <a:off x="1812925" y="6042025"/>
            <a:ext cx="19653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1" name="Picture 23" descr="Tollway_logo"/>
          <p:cNvSpPr>
            <a:spLocks noChangeAspect="1" noChangeArrowheads="1"/>
          </p:cNvSpPr>
          <p:nvPr/>
        </p:nvSpPr>
        <p:spPr bwMode="auto">
          <a:xfrm>
            <a:off x="4117975" y="6099175"/>
            <a:ext cx="9064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2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46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43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06763"/>
            <a:ext cx="82296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71" r:id="rId1"/>
    <p:sldLayoutId id="2147486272" r:id="rId2"/>
    <p:sldLayoutId id="2147486273" r:id="rId3"/>
    <p:sldLayoutId id="2147486274" r:id="rId4"/>
    <p:sldLayoutId id="2147486275" r:id="rId5"/>
    <p:sldLayoutId id="2147486276" r:id="rId6"/>
    <p:sldLayoutId id="2147486277" r:id="rId7"/>
    <p:sldLayoutId id="2147486278" r:id="rId8"/>
    <p:sldLayoutId id="2147486279" r:id="rId9"/>
    <p:sldLayoutId id="2147486280" r:id="rId10"/>
    <p:sldLayoutId id="214748628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0215668-2843-5B4B-B380-E0AA8EF87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2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4987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475413"/>
            <a:ext cx="82296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30726" name="Rectangle 11"/>
          <p:cNvSpPr>
            <a:spLocks noChangeArrowheads="1"/>
          </p:cNvSpPr>
          <p:nvPr/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A6271DF-B51A-FC46-9CD7-65AAF969681E}" type="slidenum">
              <a:rPr lang="en-US" sz="1100" b="1">
                <a:solidFill>
                  <a:schemeClr val="bg1"/>
                </a:solidFill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963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DC2FA69-446C-5647-B967-832B155F0CD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963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82" r:id="rId1"/>
    <p:sldLayoutId id="2147486283" r:id="rId2"/>
    <p:sldLayoutId id="2147486284" r:id="rId3"/>
    <p:sldLayoutId id="2147486285" r:id="rId4"/>
    <p:sldLayoutId id="2147486286" r:id="rId5"/>
    <p:sldLayoutId id="2147486287" r:id="rId6"/>
    <p:sldLayoutId id="2147486288" r:id="rId7"/>
    <p:sldLayoutId id="2147486289" r:id="rId8"/>
    <p:sldLayoutId id="2147486290" r:id="rId9"/>
    <p:sldLayoutId id="2147486291" r:id="rId10"/>
    <p:sldLayoutId id="2147486292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11925"/>
            <a:ext cx="78247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1" name="Picture 7" descr="DSC_5518-colored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4987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87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E87CDCE-D88F-AF4C-8F8D-4DF07AB5B7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39766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87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0543ABD-5B26-4A4C-85EF-CAD2A6C70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3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2127250"/>
            <a:ext cx="4303712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7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8EE70FCB-1ECD-464A-96F8-F5BF2E1902AE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87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04" r:id="rId1"/>
    <p:sldLayoutId id="2147486305" r:id="rId2"/>
    <p:sldLayoutId id="2147486306" r:id="rId3"/>
    <p:sldLayoutId id="2147486307" r:id="rId4"/>
    <p:sldLayoutId id="2147486308" r:id="rId5"/>
    <p:sldLayoutId id="2147486309" r:id="rId6"/>
    <p:sldLayoutId id="2147486310" r:id="rId7"/>
    <p:sldLayoutId id="2147486311" r:id="rId8"/>
    <p:sldLayoutId id="2147486312" r:id="rId9"/>
    <p:sldLayoutId id="2147486313" r:id="rId10"/>
    <p:sldLayoutId id="2147486314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37084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E3F92AC5-0001-2547-BA7B-ECB49E8A8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173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03824719-856E-384B-B13B-CC21644BD99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717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1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3846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15" r:id="rId1"/>
    <p:sldLayoutId id="2147486316" r:id="rId2"/>
    <p:sldLayoutId id="2147486317" r:id="rId3"/>
    <p:sldLayoutId id="2147486318" r:id="rId4"/>
    <p:sldLayoutId id="2147486319" r:id="rId5"/>
    <p:sldLayoutId id="2147486320" r:id="rId6"/>
    <p:sldLayoutId id="2147486321" r:id="rId7"/>
    <p:sldLayoutId id="2147486322" r:id="rId8"/>
    <p:sldLayoutId id="2147486323" r:id="rId9"/>
    <p:sldLayoutId id="2147486324" r:id="rId10"/>
    <p:sldLayoutId id="2147486325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tabLst>
          <a:tab pos="3489325" algn="r"/>
          <a:tab pos="4740275" algn="r"/>
        </a:tabLst>
        <a:defRPr sz="3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tabLst>
          <a:tab pos="3489325" algn="r"/>
          <a:tab pos="4740275" algn="r"/>
        </a:tabLs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tabLst>
          <a:tab pos="3489325" algn="r"/>
          <a:tab pos="4740275" algn="r"/>
        </a:tabLst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tabLst>
          <a:tab pos="3489325" algn="r"/>
          <a:tab pos="4740275" algn="r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0" y="1509713"/>
            <a:ext cx="4116388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93700"/>
            <a:ext cx="41163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AF5104B8-A520-D04B-819A-D78B00A80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AD1D3243-1C1C-9B4E-B132-A95CB9FF6243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87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26" r:id="rId1"/>
    <p:sldLayoutId id="2147486327" r:id="rId2"/>
    <p:sldLayoutId id="2147486328" r:id="rId3"/>
    <p:sldLayoutId id="2147486329" r:id="rId4"/>
    <p:sldLayoutId id="2147486330" r:id="rId5"/>
    <p:sldLayoutId id="2147486331" r:id="rId6"/>
    <p:sldLayoutId id="2147486332" r:id="rId7"/>
    <p:sldLayoutId id="2147486333" r:id="rId8"/>
    <p:sldLayoutId id="2147486334" r:id="rId9"/>
    <p:sldLayoutId id="2147486335" r:id="rId10"/>
    <p:sldLayoutId id="2147486336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tabLst>
          <a:tab pos="3489325" algn="r"/>
          <a:tab pos="4740275" algn="r"/>
        </a:tabLst>
        <a:defRPr sz="3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tabLst>
          <a:tab pos="3489325" algn="r"/>
          <a:tab pos="4740275" algn="r"/>
        </a:tabLs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tabLst>
          <a:tab pos="3489325" algn="r"/>
          <a:tab pos="4740275" algn="r"/>
        </a:tabLst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tabLst>
          <a:tab pos="3489325" algn="r"/>
          <a:tab pos="4740275" algn="r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9216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93700"/>
            <a:ext cx="41163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939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10865699-ED02-D44F-9DBD-8611623E1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39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83EB9615-5922-844A-89AC-23CBBE22E799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939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8288" y="2127250"/>
            <a:ext cx="4608512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37" r:id="rId1"/>
    <p:sldLayoutId id="2147486338" r:id="rId2"/>
    <p:sldLayoutId id="2147486339" r:id="rId3"/>
    <p:sldLayoutId id="2147486340" r:id="rId4"/>
    <p:sldLayoutId id="2147486341" r:id="rId5"/>
    <p:sldLayoutId id="2147486342" r:id="rId6"/>
    <p:sldLayoutId id="2147486343" r:id="rId7"/>
    <p:sldLayoutId id="2147486344" r:id="rId8"/>
    <p:sldLayoutId id="2147486345" r:id="rId9"/>
    <p:sldLayoutId id="2147486346" r:id="rId10"/>
    <p:sldLayoutId id="2147486347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9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8488" y="1482725"/>
            <a:ext cx="71516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B85226F-8216-9E42-8889-A5B0EC196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64552" name="Text Box 8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455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A478CEE3-2417-974F-9394-8F5E89D7B1C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645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48" r:id="rId1"/>
    <p:sldLayoutId id="2147486349" r:id="rId2"/>
    <p:sldLayoutId id="2147486350" r:id="rId3"/>
    <p:sldLayoutId id="2147486351" r:id="rId4"/>
    <p:sldLayoutId id="2147486352" r:id="rId5"/>
    <p:sldLayoutId id="2147486353" r:id="rId6"/>
    <p:sldLayoutId id="2147486354" r:id="rId7"/>
    <p:sldLayoutId id="2147486355" r:id="rId8"/>
    <p:sldLayoutId id="2147486356" r:id="rId9"/>
    <p:sldLayoutId id="2147486357" r:id="rId10"/>
    <p:sldLayoutId id="2147486358" r:id="rId11"/>
  </p:sldLayoutIdLst>
  <p:transition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5" Type="http://schemas.openxmlformats.org/officeDocument/2006/relationships/chart" Target="../charts/char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93700" y="3719949"/>
            <a:ext cx="8761845" cy="134501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86369" name="Content Placeholder 5"/>
          <p:cNvSpPr>
            <a:spLocks noGrp="1"/>
          </p:cNvSpPr>
          <p:nvPr>
            <p:ph idx="4294967295"/>
          </p:nvPr>
        </p:nvSpPr>
        <p:spPr>
          <a:xfrm>
            <a:off x="304800" y="3719949"/>
            <a:ext cx="8590354" cy="1981200"/>
          </a:xfrm>
        </p:spPr>
        <p:txBody>
          <a:bodyPr/>
          <a:lstStyle/>
          <a:p>
            <a:pPr marL="0" indent="0">
              <a:buClrTx/>
              <a:buFont typeface="Franklin Gothic Book" charset="0"/>
              <a:buNone/>
              <a:defRPr/>
            </a:pPr>
            <a:endParaRPr lang="en-US" sz="2400" b="1" dirty="0">
              <a:solidFill>
                <a:srgbClr val="000100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400" b="1" dirty="0" smtClean="0">
              <a:solidFill>
                <a:srgbClr val="000100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[Presentation Date]</a:t>
            </a:r>
            <a:endParaRPr lang="en-US" sz="2400" b="1" dirty="0">
              <a:solidFill>
                <a:srgbClr val="FF0000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[Presenter Name, Organization, Title] </a:t>
            </a:r>
            <a:r>
              <a:rPr lang="en-US" sz="2800" b="1" dirty="0" smtClean="0">
                <a:solidFill>
                  <a:srgbClr val="FF0000"/>
                </a:solidFill>
                <a:latin typeface="Franklin Gothic Book" charset="0"/>
                <a:ea typeface="ヒラギノ角ゴ Pro W3" charset="0"/>
                <a:cs typeface="ヒラギノ角ゴ Pro W3" charset="0"/>
              </a:rPr>
              <a:t>					</a:t>
            </a:r>
            <a:endParaRPr lang="en-US" sz="1800" b="1" dirty="0">
              <a:solidFill>
                <a:srgbClr val="FF0000"/>
              </a:solidFill>
              <a:latin typeface="Franklin Gothic Book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>
          <a:xfrm>
            <a:off x="304800" y="2819400"/>
            <a:ext cx="8229600" cy="1006942"/>
          </a:xfrm>
        </p:spPr>
        <p:txBody>
          <a:bodyPr/>
          <a:lstStyle/>
          <a:p>
            <a:r>
              <a:rPr lang="en-US" sz="3600" b="1" dirty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The Need to Repair &amp; Replace 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[Your Region’s]</a:t>
            </a:r>
            <a:r>
              <a:rPr lang="en-US" sz="3600" b="1" dirty="0" smtClean="0">
                <a:solidFill>
                  <a:schemeClr val="bg2"/>
                </a:solidFill>
                <a:latin typeface="Arial"/>
                <a:ea typeface="ヒラギノ角ゴ Pro W3" charset="0"/>
                <a:cs typeface="Arial"/>
              </a:rPr>
              <a:t>Transit Network</a:t>
            </a:r>
            <a:endParaRPr lang="en-US" sz="3600" b="1" dirty="0">
              <a:solidFill>
                <a:schemeClr val="bg2"/>
              </a:solidFill>
              <a:latin typeface="Arial"/>
              <a:ea typeface="ヒラギノ角ゴ Pro W3" charset="0"/>
              <a:cs typeface="Arial"/>
            </a:endParaRPr>
          </a:p>
        </p:txBody>
      </p:sp>
      <p:pic>
        <p:nvPicPr>
          <p:cNvPr id="2" name="Picture 1" descr="GATW-logo cop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650"/>
            <a:ext cx="5746634" cy="1545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4111959"/>
            <a:ext cx="4629150" cy="4247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Presentation to [Organization]</a:t>
            </a:r>
            <a:endParaRPr lang="en-US" b="1" dirty="0">
              <a:solidFill>
                <a:srgbClr val="FF0000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0251" y="799911"/>
            <a:ext cx="2990849" cy="10895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/>
                <a:cs typeface="Arial"/>
              </a:rPr>
              <a:t>[Insert Your Logo]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10</a:t>
            </a:fld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0" y="114300"/>
            <a:ext cx="9144000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Arial"/>
                <a:ea typeface="Arial"/>
                <a:cs typeface="Arial"/>
              </a:defRPr>
            </a:pPr>
            <a:r>
              <a:rPr lang="en-US" sz="2000" b="1" dirty="0" smtClean="0">
                <a:solidFill>
                  <a:srgbClr val="FF0000"/>
                </a:solidFill>
              </a:rPr>
              <a:t>[Transit Agency] </a:t>
            </a:r>
            <a:r>
              <a:rPr lang="en-US" sz="2000" b="1" dirty="0" smtClean="0"/>
              <a:t>SGR </a:t>
            </a:r>
            <a:r>
              <a:rPr lang="en-US" sz="2000" b="1" dirty="0"/>
              <a:t>Backlog Forecasts: </a:t>
            </a:r>
            <a:endParaRPr lang="en-US" sz="2000" b="1" dirty="0" smtClean="0"/>
          </a:p>
          <a:p>
            <a:pPr>
              <a:defRPr sz="1200" b="1" i="0" u="none" strike="noStrike" kern="1200" baseline="0">
                <a:solidFill>
                  <a:prstClr val="black"/>
                </a:solidFill>
                <a:latin typeface="Arial"/>
                <a:ea typeface="Arial"/>
                <a:cs typeface="Arial"/>
              </a:defRPr>
            </a:pPr>
            <a:r>
              <a:rPr lang="en-US" sz="2000" b="1" dirty="0" smtClean="0"/>
              <a:t>Historic </a:t>
            </a:r>
            <a:r>
              <a:rPr lang="en-US" sz="2000" b="1" dirty="0"/>
              <a:t>Funding Vs. Amount Required to Maintain Current Backlog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195F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-1155" y="960581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1" name="Picture 10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853257"/>
              </p:ext>
            </p:extLst>
          </p:nvPr>
        </p:nvGraphicFramePr>
        <p:xfrm>
          <a:off x="141288" y="1408113"/>
          <a:ext cx="8886825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0075" y="1160606"/>
            <a:ext cx="8582025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[Optional Slide: Sample Chart 1]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6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11</a:t>
            </a:fld>
            <a:endParaRPr lang="en-US" sz="1100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195F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-1155" y="960581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1" name="Picture 10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367845"/>
              </p:ext>
            </p:extLst>
          </p:nvPr>
        </p:nvGraphicFramePr>
        <p:xfrm>
          <a:off x="342900" y="1600200"/>
          <a:ext cx="8382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28996"/>
            <a:ext cx="9144000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Arial"/>
                <a:ea typeface="Arial"/>
                <a:cs typeface="Arial"/>
              </a:defRPr>
            </a:pPr>
            <a:r>
              <a:rPr lang="en-US" sz="2000" b="1" dirty="0" smtClean="0">
                <a:solidFill>
                  <a:srgbClr val="FF0000"/>
                </a:solidFill>
              </a:rPr>
              <a:t>[Transit Agency] </a:t>
            </a:r>
            <a:r>
              <a:rPr lang="en-US" sz="2000" b="1" dirty="0" smtClean="0"/>
              <a:t>SGR </a:t>
            </a:r>
            <a:r>
              <a:rPr lang="en-US" sz="2000" b="1" dirty="0"/>
              <a:t>Backlog Forecasts: </a:t>
            </a:r>
            <a:endParaRPr lang="en-US" sz="2000" b="1" dirty="0" smtClean="0"/>
          </a:p>
          <a:p>
            <a:pPr>
              <a:defRPr sz="1200" b="1" i="0" u="none" strike="noStrike" kern="1200" baseline="0">
                <a:solidFill>
                  <a:prstClr val="black"/>
                </a:solidFill>
                <a:latin typeface="Arial"/>
                <a:ea typeface="Arial"/>
                <a:cs typeface="Arial"/>
              </a:defRPr>
            </a:pPr>
            <a:r>
              <a:rPr lang="en-US" sz="2000" b="1" dirty="0" smtClean="0"/>
              <a:t>Historic </a:t>
            </a:r>
            <a:r>
              <a:rPr lang="en-US" sz="2000" b="1" dirty="0"/>
              <a:t>Funding Vs. Amount Required to Maintain Current Backlog</a:t>
            </a:r>
          </a:p>
        </p:txBody>
      </p:sp>
      <p:sp>
        <p:nvSpPr>
          <p:cNvPr id="4" name="Rectangle 3"/>
          <p:cNvSpPr/>
          <p:nvPr/>
        </p:nvSpPr>
        <p:spPr>
          <a:xfrm>
            <a:off x="466725" y="1240685"/>
            <a:ext cx="822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[Optional Slide: Sample Chart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2]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2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92517"/>
            <a:ext cx="8915399" cy="48218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The Path – A National Transit Movement </a:t>
            </a:r>
            <a:endParaRPr lang="en-US" sz="3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72250"/>
            <a:ext cx="2133600" cy="476250"/>
          </a:xfrm>
        </p:spPr>
        <p:txBody>
          <a:bodyPr/>
          <a:lstStyle/>
          <a:p>
            <a:pPr>
              <a:defRPr/>
            </a:pPr>
            <a:fld id="{6D03DE11-3A81-2F4C-9303-7D22E2ADD20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0414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601" y="4230498"/>
            <a:ext cx="1846372" cy="1600199"/>
          </a:xfrm>
          <a:prstGeom prst="rect">
            <a:avLst/>
          </a:prstGeom>
          <a:noFill/>
          <a:ln>
            <a:solidFill>
              <a:srgbClr val="C052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Raise local awareness of SGR Funding Need 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74974" y="4078097"/>
            <a:ext cx="2450802" cy="1752600"/>
          </a:xfrm>
          <a:prstGeom prst="rect">
            <a:avLst/>
          </a:prstGeom>
          <a:noFill/>
          <a:ln>
            <a:solidFill>
              <a:srgbClr val="C052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Demonstrate advocacy tools &amp; support through GATW in Chicago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25774" y="3740238"/>
            <a:ext cx="2293427" cy="2090460"/>
          </a:xfrm>
          <a:prstGeom prst="rect">
            <a:avLst/>
          </a:prstGeom>
          <a:noFill/>
          <a:ln>
            <a:solidFill>
              <a:srgbClr val="C052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Get other transit agencies to replicate GATW in their regions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19201" y="3505200"/>
            <a:ext cx="2148586" cy="2325498"/>
          </a:xfrm>
          <a:prstGeom prst="rect">
            <a:avLst/>
          </a:prstGeom>
          <a:noFill/>
          <a:ln>
            <a:solidFill>
              <a:srgbClr val="C052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Create a National Movement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1219200"/>
            <a:ext cx="7162800" cy="2778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</a:pPr>
            <a:r>
              <a:rPr lang="en-US" sz="1600" dirty="0" smtClean="0">
                <a:solidFill>
                  <a:schemeClr val="bg2"/>
                </a:solidFill>
                <a:latin typeface="Arial"/>
                <a:cs typeface="Arial"/>
              </a:rPr>
              <a:t>We plan to build on local support &amp;  get others to replicate campaign nationwide: </a:t>
            </a:r>
          </a:p>
          <a:p>
            <a:pPr marL="285750" indent="-285750">
              <a:buClrTx/>
              <a:buFont typeface="Arial"/>
              <a:buChar char="•"/>
            </a:pPr>
            <a:endParaRPr lang="en-US" sz="1600" dirty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Draft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model legislation </a:t>
            </a: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for supporters to rally around </a:t>
            </a:r>
            <a:endParaRPr lang="en-US" sz="1600" dirty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endParaRPr lang="en-US" sz="1600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Build a diverse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chorus of voices</a:t>
            </a:r>
            <a:r>
              <a:rPr lang="en-US" sz="1600" dirty="0">
                <a:solidFill>
                  <a:srgbClr val="030937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calling for change</a:t>
            </a:r>
          </a:p>
          <a:p>
            <a:pPr>
              <a:buClrTx/>
            </a:pPr>
            <a:endParaRPr lang="en-US" sz="1600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Put transit on the agenda as a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national priority</a:t>
            </a:r>
          </a:p>
          <a:p>
            <a:endParaRPr lang="en-US" sz="800" b="1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endParaRPr lang="en-US" sz="800" b="1" dirty="0">
              <a:solidFill>
                <a:srgbClr val="030937"/>
              </a:solidFill>
              <a:latin typeface="Arial"/>
              <a:cs typeface="Arial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1" y="5694588"/>
            <a:ext cx="8686799" cy="1087212"/>
          </a:xfrm>
          <a:prstGeom prst="rightArrow">
            <a:avLst/>
          </a:prstGeom>
          <a:solidFill>
            <a:srgbClr val="1981A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Getting America To Work </a:t>
            </a:r>
          </a:p>
        </p:txBody>
      </p:sp>
      <p:pic>
        <p:nvPicPr>
          <p:cNvPr id="3" name="Picture 2" descr="GATW-logo copy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010" y="1727201"/>
            <a:ext cx="3588790" cy="9652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0" y="96059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5" name="Picture 4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82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355182"/>
            <a:ext cx="8662987" cy="48218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It Needs a National Solution</a:t>
            </a:r>
            <a:endParaRPr lang="en-US" sz="3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</p:spPr>
        <p:txBody>
          <a:bodyPr/>
          <a:lstStyle/>
          <a:p>
            <a:pPr>
              <a:defRPr/>
            </a:pPr>
            <a:fld id="{6D03DE11-3A81-2F4C-9303-7D22E2ADD20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1303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8000999" cy="548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A rising tide lifts all buses and trains…</a:t>
            </a:r>
          </a:p>
          <a:p>
            <a:endParaRPr lang="en-US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r>
              <a:rPr lang="en-US" sz="1800" b="1" dirty="0" smtClean="0">
                <a:solidFill>
                  <a:srgbClr val="030937"/>
                </a:solidFill>
                <a:latin typeface="Arial"/>
                <a:cs typeface="Arial"/>
              </a:rPr>
              <a:t>We plan to share the tools &amp; success of the GATW campaign with all transit entities </a:t>
            </a:r>
            <a:r>
              <a:rPr lang="en-US" sz="1800" dirty="0" smtClean="0">
                <a:solidFill>
                  <a:srgbClr val="030937"/>
                </a:solidFill>
                <a:latin typeface="Arial"/>
                <a:cs typeface="Arial"/>
              </a:rPr>
              <a:t>around the country to engage many more advocates for the additional formula and discretionary funding needed to achieve a state of good repair nationwide</a:t>
            </a:r>
            <a:br>
              <a:rPr lang="en-US" sz="1800" dirty="0" smtClean="0">
                <a:solidFill>
                  <a:srgbClr val="030937"/>
                </a:solidFill>
                <a:latin typeface="Arial"/>
                <a:cs typeface="Arial"/>
              </a:rPr>
            </a:br>
            <a:endParaRPr lang="en-US" sz="1800" b="1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030937"/>
                </a:solidFill>
                <a:latin typeface="Arial"/>
                <a:cs typeface="Arial"/>
              </a:rPr>
              <a:t>…</a:t>
            </a:r>
            <a:r>
              <a:rPr lang="en-US" b="1" dirty="0" smtClean="0">
                <a:solidFill>
                  <a:srgbClr val="030937"/>
                </a:solidFill>
                <a:latin typeface="Arial"/>
                <a:cs typeface="Arial"/>
              </a:rPr>
              <a:t>to create a national movement</a:t>
            </a:r>
            <a:r>
              <a:rPr lang="en-US" sz="2400" b="1" dirty="0" smtClean="0">
                <a:solidFill>
                  <a:srgbClr val="030937"/>
                </a:solidFill>
                <a:latin typeface="Arial"/>
                <a:cs typeface="Arial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</a:br>
            <a:endParaRPr lang="en-US" sz="24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4223803"/>
            <a:ext cx="8739188" cy="2100797"/>
            <a:chOff x="3193761" y="5128567"/>
            <a:chExt cx="5493038" cy="1129498"/>
          </a:xfrm>
        </p:grpSpPr>
        <p:pic>
          <p:nvPicPr>
            <p:cNvPr id="10" name="Picture 9"/>
            <p:cNvPicPr/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3761" y="5143166"/>
              <a:ext cx="1619369" cy="1114899"/>
            </a:xfrm>
            <a:prstGeom prst="rect">
              <a:avLst/>
            </a:prstGeom>
            <a:extLst>
              <a:ext uri="{FAA26D3D-D897-4be2-8F04-BA451C77F1D7}">
                <ma14:placeholderFlag xmlns:ma14="http://schemas.microsoft.com/office/mac/drawingml/2011/main" xmlns=""/>
              </a:ext>
            </a:extLst>
          </p:spPr>
        </p:pic>
        <p:pic>
          <p:nvPicPr>
            <p:cNvPr id="11" name="Picture 10"/>
            <p:cNvPicPr/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860" y="5128567"/>
              <a:ext cx="1477939" cy="1114899"/>
            </a:xfrm>
            <a:prstGeom prst="rect">
              <a:avLst/>
            </a:prstGeom>
            <a:extLst>
              <a:ext uri="{FAA26D3D-D897-4be2-8F04-BA451C77F1D7}">
                <ma14:placeholderFlag xmlns:ma14="http://schemas.microsoft.com/office/mac/drawingml/2011/main" xmlns=""/>
              </a:ext>
            </a:extLst>
          </p:spPr>
        </p:pic>
        <p:pic>
          <p:nvPicPr>
            <p:cNvPr id="12" name="Picture 11" descr="Screen Shot 2011-12-01 at 2.42.04 PM.pn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9"/>
            <a:stretch/>
          </p:blipFill>
          <p:spPr>
            <a:xfrm>
              <a:off x="5430562" y="5186963"/>
              <a:ext cx="1334730" cy="991945"/>
            </a:xfrm>
            <a:prstGeom prst="rect">
              <a:avLst/>
            </a:prstGeom>
          </p:spPr>
        </p:pic>
        <p:sp>
          <p:nvSpPr>
            <p:cNvPr id="13" name="Right Arrow 12"/>
            <p:cNvSpPr/>
            <p:nvPr/>
          </p:nvSpPr>
          <p:spPr>
            <a:xfrm>
              <a:off x="6765292" y="5474720"/>
              <a:ext cx="471583" cy="233588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813130" y="5474720"/>
              <a:ext cx="471583" cy="233588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0" y="104140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6" name="Picture 15" descr="GATW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31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14</a:t>
            </a:fld>
            <a:endParaRPr lang="en-US" sz="1100" dirty="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-69270" y="1181100"/>
            <a:ext cx="9144000" cy="376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Font typeface="Franklin Gothic Book" charset="0"/>
              <a:buNone/>
              <a:defRPr/>
            </a:pPr>
            <a:endParaRPr lang="en-US" sz="1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defRPr/>
            </a:pP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Show your </a:t>
            </a:r>
            <a:r>
              <a:rPr lang="en-US" sz="22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support publicly </a:t>
            </a: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by:</a:t>
            </a: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2">
              <a:buClrTx/>
              <a:defRPr/>
            </a:pPr>
            <a:r>
              <a:rPr lang="en-US" sz="16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Encouraging your organization to join the </a:t>
            </a:r>
            <a:r>
              <a:rPr lang="en-US" sz="1600" i="1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Getting America to Work </a:t>
            </a:r>
            <a:r>
              <a:rPr lang="en-US" sz="16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coalition </a:t>
            </a:r>
          </a:p>
          <a:p>
            <a:pPr lvl="2">
              <a:buClrTx/>
              <a:defRPr/>
            </a:pPr>
            <a:r>
              <a:rPr lang="en-US" sz="16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Declaring your support individually at </a:t>
            </a:r>
            <a:r>
              <a:rPr lang="en-US" sz="1600" u="sng" dirty="0" smtClean="0">
                <a:solidFill>
                  <a:srgbClr val="1A81AB"/>
                </a:solidFill>
                <a:latin typeface="Arial"/>
                <a:ea typeface="ヒラギノ角ゴ Pro W3" charset="0"/>
                <a:cs typeface="Arial"/>
              </a:rPr>
              <a:t>www.GettingAmericaToWork.com</a:t>
            </a:r>
            <a:r>
              <a:rPr lang="en-US" sz="1600" dirty="0" smtClean="0">
                <a:solidFill>
                  <a:srgbClr val="1A81AB"/>
                </a:solidFill>
                <a:latin typeface="Arial"/>
                <a:ea typeface="ヒラギノ角ゴ Pro W3" charset="0"/>
                <a:cs typeface="Arial"/>
              </a:rPr>
              <a:t> </a:t>
            </a:r>
            <a:endParaRPr lang="en-US" sz="1600" dirty="0">
              <a:solidFill>
                <a:srgbClr val="1A81AB"/>
              </a:solidFill>
              <a:latin typeface="Arial"/>
              <a:ea typeface="ヒラギノ角ゴ Pro W3" charset="0"/>
              <a:cs typeface="Arial"/>
            </a:endParaRPr>
          </a:p>
          <a:p>
            <a:pPr marL="287337" lvl="1" indent="0">
              <a:buClrTx/>
              <a:buNone/>
              <a:defRPr/>
            </a:pPr>
            <a:endParaRPr lang="en-US" sz="1200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buSzPct val="80000"/>
              <a:defRPr/>
            </a:pP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Contact your member of Congress</a:t>
            </a:r>
          </a:p>
          <a:p>
            <a:pPr lvl="2">
              <a:buClrTx/>
              <a:buSzPct val="80000"/>
              <a:defRPr/>
            </a:pPr>
            <a:r>
              <a:rPr lang="en-US" sz="16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Tell them why a vital transit system is important to you </a:t>
            </a:r>
          </a:p>
          <a:p>
            <a:pPr lvl="2">
              <a:buClrTx/>
              <a:buSzPct val="80000"/>
              <a:defRPr/>
            </a:pPr>
            <a:r>
              <a:rPr lang="en-US" sz="16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And that you support increased federal funding for transit and its economic benefits</a:t>
            </a:r>
          </a:p>
          <a:p>
            <a:pPr lvl="3">
              <a:buClrTx/>
              <a:buSzPct val="80000"/>
              <a:defRPr/>
            </a:pPr>
            <a:r>
              <a:rPr lang="en-US" sz="16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24,000 jobs created for every $1 B invested</a:t>
            </a:r>
          </a:p>
          <a:p>
            <a:pPr lvl="1">
              <a:buClrTx/>
              <a:defRPr/>
            </a:pPr>
            <a:endParaRPr lang="en-US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buSzPct val="80000"/>
              <a:defRPr/>
            </a:pPr>
            <a:endParaRPr lang="en-US" sz="12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4950" y="2794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100"/>
                </a:solidFill>
                <a:latin typeface="Arial"/>
                <a:cs typeface="Arial"/>
              </a:rPr>
              <a:t>How Can You Help?</a:t>
            </a:r>
            <a:endParaRPr lang="en-US" sz="3200" b="1" dirty="0">
              <a:solidFill>
                <a:srgbClr val="000100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GATW-logo cop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5" y="4902200"/>
            <a:ext cx="5713730" cy="15367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0" y="104140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1" name="Picture 10" descr="GATW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02300" y="5267517"/>
            <a:ext cx="307657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/>
                <a:cs typeface="Arial"/>
              </a:rPr>
              <a:t>[Insert 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cs typeface="Arial"/>
              </a:rPr>
              <a:t>Your Logo</a:t>
            </a:r>
            <a:r>
              <a:rPr lang="en-US" sz="3600" b="1" dirty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2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4188" y="6578600"/>
            <a:ext cx="2133600" cy="323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34AFF5A3-495C-6E47-B04E-09EDDF9AD4A2}" type="slidenum">
              <a:rPr lang="en-US" sz="1100"/>
              <a:pPr/>
              <a:t>2</a:t>
            </a:fld>
            <a:endParaRPr lang="en-US" sz="1100" dirty="0"/>
          </a:p>
        </p:txBody>
      </p:sp>
      <p:sp>
        <p:nvSpPr>
          <p:cNvPr id="10" name="Rectangle 3"/>
          <p:cNvSpPr>
            <a:spLocks noGrp="1"/>
          </p:cNvSpPr>
          <p:nvPr>
            <p:ph type="body" sz="half" idx="1"/>
          </p:nvPr>
        </p:nvSpPr>
        <p:spPr>
          <a:xfrm>
            <a:off x="215900" y="1422400"/>
            <a:ext cx="8820150" cy="5689600"/>
          </a:xfrm>
        </p:spPr>
        <p:txBody>
          <a:bodyPr/>
          <a:lstStyle/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Reduces Congestion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Transit reduces the number of cars on the road, making travel and commerce more efficient</a:t>
            </a:r>
            <a:endParaRPr lang="en-US" sz="20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Increases Productivity &amp; Quality of Life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Less time on the road means more time in the office and/or more time to spend with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family</a:t>
            </a: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Makes Region More Affordable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Provides alternatives to expensive gas and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parking</a:t>
            </a: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Attracts Employers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Companies have moved jobs to this area because transit provides access to top talent (i.e.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[Insert Large Local Employers]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)</a:t>
            </a:r>
          </a:p>
          <a:p>
            <a:pPr marL="0" indent="0">
              <a:lnSpc>
                <a:spcPct val="100000"/>
              </a:lnSpc>
              <a:buClrTx/>
              <a:buNone/>
              <a:defRPr/>
            </a:pPr>
            <a:endParaRPr lang="en-US" sz="11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Creates Jobs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Every $1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of investment supports nearly 24,000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jobs</a:t>
            </a:r>
            <a:endParaRPr lang="en-US" sz="20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lnSpc>
                <a:spcPct val="100000"/>
              </a:lnSpc>
              <a:buClrTx/>
              <a:buFont typeface="Franklin Gothic Book" charset="0"/>
              <a:buNone/>
              <a:defRPr/>
            </a:pP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lnSpc>
                <a:spcPct val="100000"/>
              </a:lnSpc>
              <a:buClrTx/>
              <a:buFont typeface="Franklin Gothic Book" charset="0"/>
              <a:buNone/>
              <a:defRPr/>
            </a:pP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0650" y="105263"/>
            <a:ext cx="8712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Transit Is an Economic Engine for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[Your Region]</a:t>
            </a:r>
            <a:endParaRPr lang="en-US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5562600"/>
            <a:ext cx="871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ClrTx/>
              <a:defRPr/>
            </a:pPr>
            <a:r>
              <a:rPr lang="en-US" b="1" dirty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Every dollar spent on transit generates an economic return of at least 4 to </a:t>
            </a:r>
            <a:r>
              <a:rPr lang="en-US" b="1" dirty="0" smtClean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1</a:t>
            </a:r>
            <a:r>
              <a:rPr lang="en-US" b="1" dirty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116840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8" name="Picture 7" descr="GATW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1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34AFF5A3-495C-6E47-B04E-09EDDF9AD4A2}" type="slidenum">
              <a:rPr lang="en-US" sz="1100"/>
              <a:pPr/>
              <a:t>3</a:t>
            </a:fld>
            <a:endParaRPr lang="en-US" sz="1100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381000"/>
            <a:ext cx="8601075" cy="41755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[Transit Agency] </a:t>
            </a:r>
            <a:r>
              <a:rPr lang="en-US" sz="2800" b="1" dirty="0" smtClean="0">
                <a:solidFill>
                  <a:schemeClr val="bg2"/>
                </a:solidFill>
                <a:latin typeface="Arial"/>
                <a:cs typeface="Arial"/>
              </a:rPr>
              <a:t>Oversees Transit in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[Location]</a:t>
            </a:r>
            <a:endParaRPr lang="en-US" sz="28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5344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[Transit Agency overview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, i.e.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Established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in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1974,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the Regional Transit Authority (RTA)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serves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residents and visitors in Cook, DuPage, Kane, Lake, McHenry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and Will counties.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[Transit Agency ridership and details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, i.e. Responsible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for fiscal 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oversight as well as financial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and regional planning for 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the 2.2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million daily 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trips provided by: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Chicago Transit Authority (CTA)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Metra Commuter Rail (Metra)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Pace Suburban Bus (Pace) and ADA </a:t>
            </a:r>
            <a:r>
              <a:rPr lang="en-US" sz="2000" dirty="0" err="1" smtClean="0">
                <a:solidFill>
                  <a:srgbClr val="000100"/>
                </a:solidFill>
                <a:latin typeface="Arial"/>
                <a:cs typeface="Arial"/>
              </a:rPr>
              <a:t>Paratransit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Service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>
              <a:buClr>
                <a:srgbClr val="050E51"/>
              </a:buClr>
            </a:pPr>
            <a:endParaRPr lang="en-US" sz="2000" dirty="0" smtClean="0">
              <a:solidFill>
                <a:srgbClr val="000100"/>
              </a:solidFill>
              <a:latin typeface="Arial"/>
              <a:cs typeface="Arial"/>
            </a:endParaRP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0" y="1098552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1300" y="4495800"/>
            <a:ext cx="8902700" cy="1218002"/>
            <a:chOff x="241300" y="3979529"/>
            <a:chExt cx="8902700" cy="1218002"/>
          </a:xfrm>
        </p:grpSpPr>
        <p:sp>
          <p:nvSpPr>
            <p:cNvPr id="2" name="Rectangle 1"/>
            <p:cNvSpPr/>
            <p:nvPr/>
          </p:nvSpPr>
          <p:spPr>
            <a:xfrm>
              <a:off x="241300" y="3979529"/>
              <a:ext cx="8521700" cy="374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19125" indent="-619125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latin typeface="Arial"/>
                  <a:cs typeface="Arial"/>
                </a:rPr>
                <a:t>[Transit Agency] </a:t>
              </a:r>
              <a:r>
                <a:rPr lang="en-US" sz="2000" b="1" dirty="0" smtClean="0">
                  <a:solidFill>
                    <a:srgbClr val="000100"/>
                  </a:solidFill>
                  <a:latin typeface="Arial"/>
                  <a:cs typeface="Arial"/>
                </a:rPr>
                <a:t>Recent Work:</a:t>
              </a:r>
              <a:endParaRPr lang="en-US" sz="2000" b="1" dirty="0">
                <a:solidFill>
                  <a:srgbClr val="000100"/>
                </a:solidFill>
                <a:latin typeface="Arial"/>
                <a:cs typeface="Arial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41300" y="4495800"/>
              <a:ext cx="8902700" cy="701731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[</a:t>
              </a:r>
              <a:r>
                <a:rPr lang="en-US" sz="1800" dirty="0" smtClean="0">
                  <a:solidFill>
                    <a:srgbClr val="FF0000"/>
                  </a:solidFill>
                  <a:latin typeface="Arial"/>
                  <a:cs typeface="Arial"/>
                </a:rPr>
                <a:t>Insert </a:t>
              </a: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Project]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[</a:t>
              </a:r>
              <a:r>
                <a:rPr lang="en-US" sz="1800" dirty="0" smtClean="0">
                  <a:solidFill>
                    <a:srgbClr val="FF0000"/>
                  </a:solidFill>
                  <a:latin typeface="Arial"/>
                  <a:cs typeface="Arial"/>
                </a:rPr>
                <a:t>Insert </a:t>
              </a: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Project]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[Insert Project]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cs typeface="Arial"/>
                </a:rPr>
                <a:t>[Insert Project]</a:t>
              </a:r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0" y="101831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2" name="Picture 11" descr="GATW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722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4</a:t>
            </a:fld>
            <a:endParaRPr lang="en-US" sz="1100" dirty="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323850" y="1000125"/>
            <a:ext cx="8820150" cy="1265238"/>
          </a:xfrm>
        </p:spPr>
        <p:txBody>
          <a:bodyPr/>
          <a:lstStyle/>
          <a:p>
            <a: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</a:b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Like a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used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ar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, i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akes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ore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oney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to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operate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&amp; 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aintain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the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existing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</a:t>
            </a:r>
            <a:endParaRPr lang="en-US" sz="2800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76250" y="2265363"/>
            <a:ext cx="83629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endParaRPr lang="en-US" sz="2400" b="1" dirty="0" smtClean="0">
              <a:solidFill>
                <a:srgbClr val="030937"/>
              </a:solidFill>
              <a:latin typeface="Franklin Gothic Book" charset="0"/>
              <a:ea typeface="ヒラギノ角ゴ Pro W3" charset="0"/>
              <a:cs typeface="ヒラギノ角ゴ Pro W3" charset="0"/>
            </a:endParaRP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Lower percent of assets in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g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ood condition </a:t>
            </a: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Higher percent of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eyond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seful life  </a:t>
            </a: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More time being repaired and less time in service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4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Replacing transit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ssets/buying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n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ew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v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ehicles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v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ery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xpensive and has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een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imited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or years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ue to inadequate transit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unding</a:t>
            </a:r>
            <a:endParaRPr lang="en-US" sz="28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6850" y="3048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Aging Assets = Increased Capital Costs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08758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3" name="Picture 12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84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5</a:t>
            </a:fld>
            <a:endParaRPr lang="en-US" sz="1100" dirty="0"/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323850" y="1000125"/>
            <a:ext cx="8820150" cy="1631950"/>
          </a:xfrm>
        </p:spPr>
        <p:txBody>
          <a:bodyPr/>
          <a:lstStyle/>
          <a:p>
            <a: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</a:b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Because current funding levels don’t allow sufficient repair &amp; replacement, 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rider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xperience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n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egatively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mpacted</a:t>
            </a:r>
            <a:endParaRPr lang="en-US" sz="28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23850" y="2743200"/>
            <a:ext cx="82105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Delays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Equipment breakdowns and slow zones on tracks mean longer commutes and more congestion</a:t>
            </a:r>
          </a:p>
          <a:p>
            <a:pPr>
              <a:lnSpc>
                <a:spcPct val="100000"/>
              </a:lnSpc>
              <a:buClrTx/>
            </a:pPr>
            <a:endParaRPr lang="en-US" sz="10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Less Frequent Service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Vehicles are retired and not replaced leaving commuters with fewer options</a:t>
            </a:r>
          </a:p>
          <a:p>
            <a:pPr>
              <a:lnSpc>
                <a:spcPct val="100000"/>
              </a:lnSpc>
              <a:buClrTx/>
            </a:pPr>
            <a:endParaRPr lang="en-US" sz="10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Less Comfortable Ride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Rider comfort declines as seats, shocks and other parts wear out without replacement</a:t>
            </a:r>
            <a:endParaRPr lang="en-US" sz="24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150" y="2921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Funding Deficit = Less Reliable Service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106449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9" name="Picture 8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17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722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6</a:t>
            </a:fld>
            <a:endParaRPr lang="en-US" sz="1100" dirty="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850" y="1295400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Deferred maintenance leads to: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Fewer transit riders = Decreased operating revenue 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Increased operating costs 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More roadway congestion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Funding directed to maintenance, not service or expansion</a:t>
            </a:r>
          </a:p>
          <a:p>
            <a:pPr>
              <a:buClrTx/>
              <a:defRPr/>
            </a:pPr>
            <a:endParaRPr lang="en-US" sz="2800" dirty="0" smtClean="0">
              <a:solidFill>
                <a:srgbClr val="030937"/>
              </a:solidFill>
              <a:latin typeface="Franklin Gothic Demi Cond" charset="0"/>
              <a:ea typeface="ヒラギノ角ゴ Pro W3" charset="0"/>
              <a:cs typeface="ヒラギノ角ゴ Pro W3" charset="0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Franklin Gothic Demi Cond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4150" y="3048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At Risk - Transit’s Future in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[Your Region]</a:t>
            </a:r>
            <a:endParaRPr lang="en-US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102986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9" name="Picture 8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94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84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7</a:t>
            </a:fld>
            <a:endParaRPr lang="en-US" sz="1100" dirty="0"/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52400" y="228025"/>
            <a:ext cx="8763000" cy="536044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Quantifying the Need </a:t>
            </a:r>
            <a:endParaRPr lang="en-US" sz="2400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664200" y="2426515"/>
            <a:ext cx="2667000" cy="401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[Transit Agency] 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cs typeface="Arial"/>
              </a:rPr>
              <a:t>State of Good Repair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cs typeface="Arial"/>
              </a:rPr>
              <a:t>=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cs typeface="Arial"/>
              </a:rPr>
              <a:t>Any asset scoring 3 or higher based strictly on the asset</a:t>
            </a:r>
            <a:r>
              <a:rPr lang="ja-JP" altLang="en-US" sz="2800" dirty="0" smtClean="0">
                <a:solidFill>
                  <a:srgbClr val="030937"/>
                </a:solidFill>
                <a:latin typeface="Arial"/>
                <a:cs typeface="Arial"/>
              </a:rPr>
              <a:t>’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cs typeface="Arial"/>
              </a:rPr>
              <a:t>s age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06400" y="2294690"/>
            <a:ext cx="4394199" cy="3966409"/>
            <a:chOff x="228600" y="838200"/>
            <a:chExt cx="5824870" cy="525780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175" t="10410" r="21930" b="8833"/>
            <a:stretch>
              <a:fillRect/>
            </a:stretch>
          </p:blipFill>
          <p:spPr bwMode="auto">
            <a:xfrm>
              <a:off x="228600" y="838200"/>
              <a:ext cx="5791200" cy="525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53485" y="1484608"/>
              <a:ext cx="1817688" cy="779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5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Excellent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373759" y="1179223"/>
              <a:ext cx="2043112" cy="1054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1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Past its Useful Life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85800" y="3505200"/>
              <a:ext cx="1249363" cy="779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4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Good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123070" y="3471531"/>
              <a:ext cx="1930400" cy="779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2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Marginal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184400" y="4724400"/>
              <a:ext cx="1930400" cy="81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3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Adequate</a:t>
              </a:r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0" y="94904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15" name="Picture 14" descr="GATW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5222" y="1206957"/>
            <a:ext cx="841807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[Transit Agency]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rated all assets according to the following State of Good Repair (SGR) scale:   </a:t>
            </a:r>
          </a:p>
          <a:p>
            <a:endParaRPr lang="en-US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1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722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8</a:t>
            </a:fld>
            <a:endParaRPr lang="en-US" sz="11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529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600" b="1" dirty="0" smtClean="0">
                <a:solidFill>
                  <a:srgbClr val="030937"/>
                </a:solidFill>
                <a:latin typeface="Arial"/>
                <a:ea typeface="+mj-ea"/>
                <a:cs typeface="Arial"/>
              </a:rPr>
              <a:t>Quantifying the Need </a:t>
            </a:r>
            <a:endParaRPr lang="en-US" sz="2400" b="1" dirty="0" smtClean="0">
              <a:solidFill>
                <a:srgbClr val="030937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189038"/>
            <a:ext cx="8382000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1112" indent="0">
              <a:buClr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[Transit Agency] </a:t>
            </a:r>
            <a:r>
              <a:rPr lang="en-US" sz="2800" b="1" dirty="0" smtClean="0">
                <a:solidFill>
                  <a:schemeClr val="bg2"/>
                </a:solidFill>
                <a:latin typeface="Arial"/>
                <a:cs typeface="Arial"/>
              </a:rPr>
              <a:t>then determined the following costs:</a:t>
            </a:r>
          </a:p>
          <a:p>
            <a:pPr marL="11112" indent="0">
              <a:buClrTx/>
              <a:buNone/>
            </a:pPr>
            <a:endParaRPr lang="en-US" sz="800" b="1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lvl="1">
              <a:buClrTx/>
            </a:pPr>
            <a:r>
              <a:rPr lang="en-US" b="1" dirty="0" smtClean="0">
                <a:solidFill>
                  <a:schemeClr val="bg2"/>
                </a:solidFill>
                <a:latin typeface="Arial"/>
                <a:cs typeface="Arial"/>
              </a:rPr>
              <a:t>10-yr normal </a:t>
            </a:r>
            <a:r>
              <a:rPr lang="en-US" b="1" dirty="0">
                <a:solidFill>
                  <a:schemeClr val="bg2"/>
                </a:solidFill>
                <a:latin typeface="Arial"/>
                <a:cs typeface="Arial"/>
              </a:rPr>
              <a:t>r</a:t>
            </a:r>
            <a:r>
              <a:rPr lang="en-US" b="1" dirty="0" smtClean="0">
                <a:solidFill>
                  <a:schemeClr val="bg2"/>
                </a:solidFill>
                <a:latin typeface="Arial"/>
                <a:cs typeface="Arial"/>
              </a:rPr>
              <a:t>eplacement cost</a:t>
            </a:r>
          </a:p>
          <a:p>
            <a:pPr lvl="2">
              <a:buClrTx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Planned replacement cost for </a:t>
            </a: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transit </a:t>
            </a:r>
            <a:r>
              <a:rPr lang="en-US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equipment and facilities </a:t>
            </a: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reaching the </a:t>
            </a:r>
            <a:r>
              <a:rPr lang="en-US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end of their useful life during </a:t>
            </a: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the 10-yr period.</a:t>
            </a:r>
          </a:p>
          <a:p>
            <a:pPr lvl="2">
              <a:buClrTx/>
            </a:pPr>
            <a:endParaRPr lang="en-US" sz="600" dirty="0">
              <a:solidFill>
                <a:schemeClr val="bg2"/>
              </a:solidFill>
              <a:latin typeface="Arial"/>
              <a:cs typeface="Arial"/>
            </a:endParaRPr>
          </a:p>
          <a:p>
            <a:pPr lvl="1">
              <a:buClrTx/>
            </a:pPr>
            <a:r>
              <a:rPr lang="en-US" b="1" dirty="0" smtClean="0">
                <a:solidFill>
                  <a:schemeClr val="bg2"/>
                </a:solidFill>
                <a:latin typeface="Arial"/>
                <a:cs typeface="Arial"/>
              </a:rPr>
              <a:t>Backlog cost</a:t>
            </a:r>
          </a:p>
          <a:p>
            <a:pPr lvl="2">
              <a:buClrTx/>
            </a:pP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Cost to replace transit </a:t>
            </a:r>
            <a:r>
              <a:rPr lang="en-US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assets still in service beyond their useful life</a:t>
            </a: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.</a:t>
            </a:r>
          </a:p>
          <a:p>
            <a:pPr marL="468312" indent="-457200">
              <a:buClrTx/>
            </a:pPr>
            <a:endParaRPr lang="en-US" sz="800" b="1" dirty="0">
              <a:solidFill>
                <a:schemeClr val="bg2"/>
              </a:solidFill>
              <a:latin typeface="Arial"/>
              <a:cs typeface="Arial"/>
            </a:endParaRPr>
          </a:p>
          <a:p>
            <a:pPr marL="630237" lvl="1" indent="-342900">
              <a:buClrTx/>
            </a:pPr>
            <a:r>
              <a:rPr lang="en-US" b="1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  <a:r>
              <a:rPr lang="en-US" b="1" dirty="0" smtClean="0">
                <a:solidFill>
                  <a:schemeClr val="bg2"/>
                </a:solidFill>
                <a:latin typeface="Arial"/>
                <a:cs typeface="Arial"/>
              </a:rPr>
              <a:t>apital maintenance costs</a:t>
            </a:r>
          </a:p>
          <a:p>
            <a:pPr marL="1154112" lvl="2" indent="-342900">
              <a:buClrTx/>
            </a:pPr>
            <a:r>
              <a:rPr lang="en-US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Replacement or rehabilitation </a:t>
            </a: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costs required for assets to reach </a:t>
            </a:r>
            <a:r>
              <a:rPr lang="en-US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the full term of their useful life. </a:t>
            </a:r>
          </a:p>
          <a:p>
            <a:pPr marL="468312" indent="-457200">
              <a:buClrTx/>
            </a:pPr>
            <a:endParaRPr lang="en-US" sz="24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949037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8" name="Picture 7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9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34188" y="65722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9</a:t>
            </a:fld>
            <a:endParaRPr lang="en-US" sz="1100" dirty="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850" y="1447800"/>
            <a:ext cx="836295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endParaRPr lang="en-US" sz="2400" b="1" dirty="0" smtClean="0">
              <a:solidFill>
                <a:srgbClr val="030937"/>
              </a:solidFill>
              <a:latin typeface="Franklin Gothic Book" charset="0"/>
              <a:ea typeface="ヒラギノ角ゴ Pro W3" charset="0"/>
              <a:cs typeface="ヒラギノ角ゴ Pro W3" charset="0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Backlog					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$ [Insert Figure]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Ongoing Annual Backlog 	     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$ [</a:t>
            </a:r>
            <a:r>
              <a:rPr lang="en-US" sz="2800" dirty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Insert Figure]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Projected Annual Funding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	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$ [</a:t>
            </a:r>
            <a:r>
              <a:rPr lang="en-US" sz="2800" dirty="0">
                <a:solidFill>
                  <a:srgbClr val="FF0000"/>
                </a:solidFill>
                <a:latin typeface="Arial"/>
                <a:ea typeface="ヒラギノ角ゴ Pro W3" charset="0"/>
                <a:cs typeface="Arial"/>
              </a:rPr>
              <a:t>Insert Figure]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850" y="152400"/>
            <a:ext cx="85153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[Your Region] </a:t>
            </a:r>
            <a:r>
              <a:rPr lang="en-US" sz="3200" b="1" dirty="0" smtClean="0">
                <a:solidFill>
                  <a:srgbClr val="030937"/>
                </a:solidFill>
                <a:latin typeface="Arial"/>
                <a:cs typeface="Arial"/>
              </a:rPr>
              <a:t>Cost </a:t>
            </a:r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To Achieve</a:t>
            </a:r>
          </a:p>
          <a:p>
            <a:pPr>
              <a:spcBef>
                <a:spcPts val="500"/>
              </a:spcBef>
            </a:pPr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Sustainable &amp; Reliable Transit Service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123767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  <p:pic>
        <p:nvPicPr>
          <p:cNvPr id="8" name="Picture 7" descr="GATW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" y="6595534"/>
            <a:ext cx="2578433" cy="226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35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STANDARD SLIDE">
  <a:themeElements>
    <a:clrScheme name="STANDARD SLIDE 1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TANDARD SLI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TANDARD SLIDE 1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GE IMAGE">
  <a:themeElements>
    <a:clrScheme name="LARGE IMAGE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LARGE IMAG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LARGE IMAGE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 IMAGES">
  <a:themeElements>
    <a:clrScheme name="4 IMAGES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4 IMAGES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4 IMAGES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4 IMAGES">
  <a:themeElements>
    <a:clrScheme name="1_4 IMAGES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1_4 IMAGES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1_4 IMAGES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LAST SLIDE">
  <a:themeElements>
    <a:clrScheme name="LAST SLIDE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LAST SLI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LAST SLIDE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 W/LOGOS">
  <a:themeElements>
    <a:clrScheme name="TITLE SLIDE W/LOGOS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ITLE SLIDE W/LOGO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ITLE SLIDE W/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HD">
  <a:themeElements>
    <a:clrScheme name="SECTION HD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ECTION HD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ECTION H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HD+IMAGE">
  <a:themeElements>
    <a:clrScheme name="SECTION HD+IMAGE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ECTION HD+IMAGE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ECTION HD+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+IMAGE RT">
  <a:themeElements>
    <a:clrScheme name="BULLET+IMAGE RT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BULLET+IMAGE RT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BULLET+IMAGE RT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XT+IMAGE RT">
  <a:themeElements>
    <a:clrScheme name="TEXT+IMAGE RT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+IMAGE RT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+IMAGE RT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XT+IMAGE L">
  <a:themeElements>
    <a:clrScheme name="TEXT+IMAGE L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+IMAGE L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+IMAGE L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ULLET+IMAGE L">
  <a:themeElements>
    <a:clrScheme name="BULLET+IMAGE L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BULLET+IMAGE L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BULLET+IMAGE L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XT ONLY">
  <a:themeElements>
    <a:clrScheme name="TEXT ONLY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 ONLY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 ONLY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21757</TotalTime>
  <Pages>2</Pages>
  <Words>953</Words>
  <Application>Microsoft Office PowerPoint</Application>
  <PresentationFormat>On-screen Show (4:3)</PresentationFormat>
  <Paragraphs>189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STANDARD SLIDE</vt:lpstr>
      <vt:lpstr>TITLE SLIDE W/LOGOS</vt:lpstr>
      <vt:lpstr>SECTION HD</vt:lpstr>
      <vt:lpstr>SECTION HD+IMAGE</vt:lpstr>
      <vt:lpstr>BULLET+IMAGE RT</vt:lpstr>
      <vt:lpstr>TEXT+IMAGE RT</vt:lpstr>
      <vt:lpstr>TEXT+IMAGE L</vt:lpstr>
      <vt:lpstr>BULLET+IMAGE L</vt:lpstr>
      <vt:lpstr>TEXT ONLY</vt:lpstr>
      <vt:lpstr>LARGE IMAGE</vt:lpstr>
      <vt:lpstr>4 IMAGES</vt:lpstr>
      <vt:lpstr>1_4 IMAGES</vt:lpstr>
      <vt:lpstr>LAST SLIDE</vt:lpstr>
      <vt:lpstr>The Need to Repair &amp; Replace [Your Region’s]Transit Network</vt:lpstr>
      <vt:lpstr>PowerPoint Presentation</vt:lpstr>
      <vt:lpstr>[Transit Agency] Oversees Transit in [Location]</vt:lpstr>
      <vt:lpstr> Like a used car, it takes more money to operate &amp; maintain the existing assets</vt:lpstr>
      <vt:lpstr> Because current funding levels don’t allow sufficient repair &amp; replacement, rider experience is negatively impacted</vt:lpstr>
      <vt:lpstr>PowerPoint Presentation</vt:lpstr>
      <vt:lpstr>Quantifying the Need </vt:lpstr>
      <vt:lpstr>Quantifying the Need </vt:lpstr>
      <vt:lpstr>PowerPoint Presentation</vt:lpstr>
      <vt:lpstr>PowerPoint Presentation</vt:lpstr>
      <vt:lpstr>PowerPoint Presentation</vt:lpstr>
      <vt:lpstr>The Path – A National Transit Movement </vt:lpstr>
      <vt:lpstr>It Needs a National Solution</vt:lpstr>
      <vt:lpstr>PowerPoint Presentation</vt:lpstr>
    </vt:vector>
  </TitlesOfParts>
  <Company>Regional Transportation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2006-2010 Capital Marks and Program</dc:title>
  <dc:subject>Board Presentation</dc:subject>
  <dc:creator>Vida Morkunas</dc:creator>
  <cp:lastModifiedBy>Tim Frisbie</cp:lastModifiedBy>
  <cp:revision>577</cp:revision>
  <cp:lastPrinted>2013-02-14T14:32:12Z</cp:lastPrinted>
  <dcterms:created xsi:type="dcterms:W3CDTF">2004-11-29T20:13:37Z</dcterms:created>
  <dcterms:modified xsi:type="dcterms:W3CDTF">2013-03-08T18:36:40Z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vised by">
    <vt:lpwstr>Anne Siddall</vt:lpwstr>
  </property>
</Properties>
</file>